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13628D-583C-40C1-B09E-A86362BC3817}">
  <a:tblStyle styleId="{9713628D-583C-40C1-B09E-A86362BC38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CenturyGothic-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CenturyGothic-italic.fntdata"/><Relationship Id="rId12" Type="http://schemas.openxmlformats.org/officeDocument/2006/relationships/slide" Target="slides/slide7.xml"/><Relationship Id="rId56"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63" name="Shape 63"/>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Bach</a:t>
            </a:r>
            <a:endParaRPr/>
          </a:p>
        </p:txBody>
      </p:sp>
      <p:sp>
        <p:nvSpPr>
          <p:cNvPr id="137" name="Shape 137"/>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Bach</a:t>
            </a:r>
            <a:endParaRPr/>
          </a:p>
        </p:txBody>
      </p:sp>
      <p:sp>
        <p:nvSpPr>
          <p:cNvPr id="148" name="Shape 148"/>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Bach</a:t>
            </a:r>
            <a:endParaRPr/>
          </a:p>
        </p:txBody>
      </p:sp>
      <p:sp>
        <p:nvSpPr>
          <p:cNvPr id="157" name="Shape 157"/>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166" name="Shape 166"/>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180" name="Shape 180"/>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195" name="Shape 195"/>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02" name="Shape 202"/>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10" name="Shape 210"/>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Shape 71"/>
          <p:cNvSpPr txBox="1"/>
          <p:nvPr>
            <p:ph idx="1" type="body"/>
          </p:nvPr>
        </p:nvSpPr>
        <p:spPr>
          <a:xfrm>
            <a:off x="686360" y="4400262"/>
            <a:ext cx="5485280" cy="360073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Ask audience, “</a:t>
            </a:r>
            <a:r>
              <a:rPr lang="en" sz="1100">
                <a:solidFill>
                  <a:schemeClr val="dk1"/>
                </a:solidFill>
                <a:latin typeface="Calibri"/>
                <a:ea typeface="Calibri"/>
                <a:cs typeface="Calibri"/>
                <a:sym typeface="Calibri"/>
              </a:rPr>
              <a:t>Does anyone here know how many US firefighters have died in 2016 while on duty?</a:t>
            </a:r>
            <a:r>
              <a:rPr b="0" i="0" lang="en" sz="1100" u="none" cap="none" strike="noStrike">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2" name="Shape 72"/>
          <p:cNvSpPr txBox="1"/>
          <p:nvPr>
            <p:ph idx="12" type="sldNum"/>
          </p:nvPr>
        </p:nvSpPr>
        <p:spPr>
          <a:xfrm>
            <a:off x="3884239" y="8685068"/>
            <a:ext cx="2972360" cy="458932"/>
          </a:xfrm>
          <a:prstGeom prst="rect">
            <a:avLst/>
          </a:prstGeom>
          <a:noFill/>
          <a:ln>
            <a:noFill/>
          </a:ln>
        </p:spPr>
        <p:txBody>
          <a:bodyPr anchorCtr="0" anchor="b" bIns="40725" lIns="81475" spcFirstLastPara="1" rIns="81475" wrap="square" tIns="40725">
            <a:noAutofit/>
          </a:bodyPr>
          <a:lstStyle/>
          <a:p>
            <a:pPr indent="0" lvl="0" marL="0" marR="0" rtl="0" algn="r">
              <a:spcBef>
                <a:spcPts val="0"/>
              </a:spcBef>
              <a:spcAft>
                <a:spcPts val="0"/>
              </a:spcAft>
              <a:buNone/>
            </a:pPr>
            <a:fld id="{00000000-1234-1234-1234-123412341234}" type="slidenum">
              <a:rPr lang="en"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26" name="Shape 226"/>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40" name="Shape 240"/>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63" name="Shape 263"/>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270" name="Shape 270"/>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79" name="Shape 279"/>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a:spcBef>
                <a:spcPts val="0"/>
              </a:spcBef>
              <a:spcAft>
                <a:spcPts val="0"/>
              </a:spcAft>
              <a:buNone/>
            </a:pPr>
            <a:r>
              <a:t/>
            </a:r>
            <a:endParaRPr/>
          </a:p>
        </p:txBody>
      </p:sp>
      <p:sp>
        <p:nvSpPr>
          <p:cNvPr id="288" name="Shape 288"/>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296" name="Shape 296"/>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Shape 79"/>
          <p:cNvSpPr txBox="1"/>
          <p:nvPr>
            <p:ph idx="1" type="body"/>
          </p:nvPr>
        </p:nvSpPr>
        <p:spPr>
          <a:xfrm>
            <a:off x="686360" y="4400262"/>
            <a:ext cx="5485200" cy="3600600"/>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t/>
            </a:r>
            <a:endParaRPr sz="1200"/>
          </a:p>
        </p:txBody>
      </p:sp>
      <p:sp>
        <p:nvSpPr>
          <p:cNvPr id="80" name="Shape 80"/>
          <p:cNvSpPr txBox="1"/>
          <p:nvPr>
            <p:ph idx="12" type="sldNum"/>
          </p:nvPr>
        </p:nvSpPr>
        <p:spPr>
          <a:xfrm>
            <a:off x="3884239" y="8685068"/>
            <a:ext cx="2972400" cy="459000"/>
          </a:xfrm>
          <a:prstGeom prst="rect">
            <a:avLst/>
          </a:prstGeom>
          <a:noFill/>
          <a:ln>
            <a:noFill/>
          </a:ln>
        </p:spPr>
        <p:txBody>
          <a:bodyPr anchorCtr="0" anchor="b" bIns="40725" lIns="81475" spcFirstLastPara="1" rIns="81475" wrap="square" tIns="40725">
            <a:noAutofit/>
          </a:bodyPr>
          <a:lstStyle/>
          <a:p>
            <a:pPr indent="0" lvl="0" marL="0" marR="0" rtl="0" algn="r">
              <a:spcBef>
                <a:spcPts val="0"/>
              </a:spcBef>
              <a:spcAft>
                <a:spcPts val="0"/>
              </a:spcAft>
              <a:buNone/>
            </a:pPr>
            <a:fld id="{00000000-1234-1234-1234-123412341234}" type="slidenum">
              <a:rPr lang="en"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09" name="Shape 309"/>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16" name="Shape 316"/>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23" name="Shape 323"/>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30" name="Shape 330"/>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43" name="Shape 343"/>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50" name="Shape 350"/>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57" name="Shape 357"/>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65" name="Shape 365"/>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373" name="Shape 373"/>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rgbClr val="000000"/>
              </a:buClr>
              <a:buFont typeface="Arial"/>
              <a:buNone/>
            </a:pPr>
            <a:r>
              <a:rPr lang="en">
                <a:solidFill>
                  <a:schemeClr val="accent1"/>
                </a:solidFill>
              </a:rPr>
              <a:t>Andrei</a:t>
            </a:r>
            <a:endParaRPr>
              <a:solidFill>
                <a:schemeClr val="accent1"/>
              </a:solidFill>
            </a:endParaRPr>
          </a:p>
          <a:p>
            <a:pPr indent="0" lvl="0" marL="0">
              <a:spcBef>
                <a:spcPts val="0"/>
              </a:spcBef>
              <a:spcAft>
                <a:spcPts val="0"/>
              </a:spcAft>
              <a:buNone/>
            </a:pPr>
            <a:r>
              <a:t/>
            </a:r>
            <a:endParaRPr/>
          </a:p>
        </p:txBody>
      </p:sp>
      <p:sp>
        <p:nvSpPr>
          <p:cNvPr id="381" name="Shape 381"/>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Shape 88"/>
          <p:cNvSpPr txBox="1"/>
          <p:nvPr>
            <p:ph idx="1" type="body"/>
          </p:nvPr>
        </p:nvSpPr>
        <p:spPr>
          <a:xfrm>
            <a:off x="686360" y="4400262"/>
            <a:ext cx="5485280" cy="360073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t/>
            </a:r>
            <a:endParaRPr sz="1200"/>
          </a:p>
        </p:txBody>
      </p:sp>
      <p:sp>
        <p:nvSpPr>
          <p:cNvPr id="89" name="Shape 89"/>
          <p:cNvSpPr txBox="1"/>
          <p:nvPr>
            <p:ph idx="12" type="sldNum"/>
          </p:nvPr>
        </p:nvSpPr>
        <p:spPr>
          <a:xfrm>
            <a:off x="3884239" y="8685068"/>
            <a:ext cx="2972360" cy="458932"/>
          </a:xfrm>
          <a:prstGeom prst="rect">
            <a:avLst/>
          </a:prstGeom>
          <a:noFill/>
          <a:ln>
            <a:noFill/>
          </a:ln>
        </p:spPr>
        <p:txBody>
          <a:bodyPr anchorCtr="0" anchor="b" bIns="40725" lIns="81475" spcFirstLastPara="1" rIns="81475" wrap="square" tIns="40725">
            <a:noAutofit/>
          </a:bodyPr>
          <a:lstStyle/>
          <a:p>
            <a:pPr indent="0" lvl="0" marL="0" marR="0" rtl="0" algn="r">
              <a:spcBef>
                <a:spcPts val="0"/>
              </a:spcBef>
              <a:spcAft>
                <a:spcPts val="0"/>
              </a:spcAft>
              <a:buNone/>
            </a:pPr>
            <a:fld id="{00000000-1234-1234-1234-123412341234}" type="slidenum">
              <a:rPr lang="en"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rgbClr val="000000"/>
              </a:buClr>
              <a:buFont typeface="Arial"/>
              <a:buNone/>
            </a:pPr>
            <a:r>
              <a:rPr lang="en">
                <a:solidFill>
                  <a:schemeClr val="accent1"/>
                </a:solidFill>
              </a:rPr>
              <a:t>Cody</a:t>
            </a:r>
            <a:endParaRPr>
              <a:solidFill>
                <a:schemeClr val="accent1"/>
              </a:solidFill>
            </a:endParaRPr>
          </a:p>
          <a:p>
            <a:pPr indent="0" lvl="0" marL="0">
              <a:spcBef>
                <a:spcPts val="0"/>
              </a:spcBef>
              <a:spcAft>
                <a:spcPts val="0"/>
              </a:spcAft>
              <a:buNone/>
            </a:pPr>
            <a:r>
              <a:t/>
            </a:r>
            <a:endParaRPr/>
          </a:p>
        </p:txBody>
      </p:sp>
      <p:sp>
        <p:nvSpPr>
          <p:cNvPr id="389" name="Shape 389"/>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rgbClr val="000000"/>
              </a:buClr>
              <a:buFont typeface="Arial"/>
              <a:buNone/>
            </a:pPr>
            <a:r>
              <a:rPr lang="en">
                <a:solidFill>
                  <a:schemeClr val="accent1"/>
                </a:solidFill>
              </a:rPr>
              <a:t>Andrei</a:t>
            </a:r>
            <a:endParaRPr>
              <a:solidFill>
                <a:schemeClr val="accent1"/>
              </a:solidFill>
            </a:endParaRPr>
          </a:p>
          <a:p>
            <a:pPr indent="0" lvl="0" marL="0">
              <a:spcBef>
                <a:spcPts val="0"/>
              </a:spcBef>
              <a:spcAft>
                <a:spcPts val="0"/>
              </a:spcAft>
              <a:buNone/>
            </a:pPr>
            <a:r>
              <a:t/>
            </a:r>
            <a:endParaRPr/>
          </a:p>
        </p:txBody>
      </p:sp>
      <p:sp>
        <p:nvSpPr>
          <p:cNvPr id="396" name="Shape 396"/>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rgbClr val="000000"/>
              </a:buClr>
              <a:buFont typeface="Arial"/>
              <a:buNone/>
            </a:pPr>
            <a:r>
              <a:rPr lang="en">
                <a:solidFill>
                  <a:schemeClr val="accent1"/>
                </a:solidFill>
              </a:rPr>
              <a:t>Cody</a:t>
            </a:r>
            <a:endParaRPr>
              <a:solidFill>
                <a:schemeClr val="accent1"/>
              </a:solidFill>
            </a:endParaRPr>
          </a:p>
          <a:p>
            <a:pPr indent="0" lvl="0" marL="0">
              <a:spcBef>
                <a:spcPts val="0"/>
              </a:spcBef>
              <a:spcAft>
                <a:spcPts val="0"/>
              </a:spcAft>
              <a:buNone/>
            </a:pPr>
            <a:r>
              <a:t/>
            </a:r>
            <a:endParaRPr/>
          </a:p>
        </p:txBody>
      </p:sp>
      <p:sp>
        <p:nvSpPr>
          <p:cNvPr id="404" name="Shape 404"/>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rgbClr val="000000"/>
              </a:buClr>
              <a:buFont typeface="Arial"/>
              <a:buNone/>
            </a:pPr>
            <a:r>
              <a:rPr lang="en">
                <a:solidFill>
                  <a:schemeClr val="accent1"/>
                </a:solidFill>
              </a:rPr>
              <a:t>Bach</a:t>
            </a:r>
            <a:endParaRPr>
              <a:solidFill>
                <a:schemeClr val="accent1"/>
              </a:solidFill>
            </a:endParaRPr>
          </a:p>
          <a:p>
            <a:pPr indent="0" lvl="0" marL="0">
              <a:spcBef>
                <a:spcPts val="0"/>
              </a:spcBef>
              <a:spcAft>
                <a:spcPts val="0"/>
              </a:spcAft>
              <a:buNone/>
            </a:pPr>
            <a:r>
              <a:t/>
            </a:r>
            <a:endParaRPr/>
          </a:p>
        </p:txBody>
      </p:sp>
      <p:sp>
        <p:nvSpPr>
          <p:cNvPr id="414" name="Shape 414"/>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421" name="Shape 421"/>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6360" y="4400262"/>
            <a:ext cx="5485200" cy="3600600"/>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None/>
            </a:pPr>
            <a:r>
              <a:t/>
            </a:r>
            <a:endParaRPr/>
          </a:p>
        </p:txBody>
      </p:sp>
      <p:sp>
        <p:nvSpPr>
          <p:cNvPr id="428" name="Shape 428"/>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767603" y="1143000"/>
            <a:ext cx="5322900" cy="3085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Shape 97"/>
          <p:cNvSpPr txBox="1"/>
          <p:nvPr>
            <p:ph idx="1" type="body"/>
          </p:nvPr>
        </p:nvSpPr>
        <p:spPr>
          <a:xfrm>
            <a:off x="686360" y="4400262"/>
            <a:ext cx="5485200" cy="3600600"/>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t/>
            </a:r>
            <a:endParaRPr sz="1200"/>
          </a:p>
        </p:txBody>
      </p:sp>
      <p:sp>
        <p:nvSpPr>
          <p:cNvPr id="98" name="Shape 98"/>
          <p:cNvSpPr txBox="1"/>
          <p:nvPr>
            <p:ph idx="12" type="sldNum"/>
          </p:nvPr>
        </p:nvSpPr>
        <p:spPr>
          <a:xfrm>
            <a:off x="3884239" y="8685068"/>
            <a:ext cx="2972400" cy="459000"/>
          </a:xfrm>
          <a:prstGeom prst="rect">
            <a:avLst/>
          </a:prstGeom>
          <a:noFill/>
          <a:ln>
            <a:noFill/>
          </a:ln>
        </p:spPr>
        <p:txBody>
          <a:bodyPr anchorCtr="0" anchor="b" bIns="40725" lIns="81475" spcFirstLastPara="1" rIns="81475" wrap="square" tIns="40725">
            <a:noAutofit/>
          </a:bodyPr>
          <a:lstStyle/>
          <a:p>
            <a:pPr indent="0" lvl="0" marL="0" marR="0" rtl="0" algn="r">
              <a:spcBef>
                <a:spcPts val="0"/>
              </a:spcBef>
              <a:spcAft>
                <a:spcPts val="0"/>
              </a:spcAft>
              <a:buNone/>
            </a:pPr>
            <a:fld id="{00000000-1234-1234-1234-123412341234}" type="slidenum">
              <a:rPr lang="en"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Team</a:t>
            </a:r>
            <a:endParaRPr/>
          </a:p>
        </p:txBody>
      </p:sp>
      <p:sp>
        <p:nvSpPr>
          <p:cNvPr id="105" name="Shape 105"/>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6360" y="4400262"/>
            <a:ext cx="5485280" cy="360073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Andrei</a:t>
            </a:r>
            <a:endParaRPr b="0" i="0" sz="1100" u="none" cap="none" strike="noStrike">
              <a:solidFill>
                <a:schemeClr val="dk1"/>
              </a:solidFill>
              <a:latin typeface="Calibri"/>
              <a:ea typeface="Calibri"/>
              <a:cs typeface="Calibri"/>
              <a:sym typeface="Calibri"/>
            </a:endParaRPr>
          </a:p>
        </p:txBody>
      </p:sp>
      <p:sp>
        <p:nvSpPr>
          <p:cNvPr id="113" name="Shape 113"/>
          <p:cNvSpPr txBox="1"/>
          <p:nvPr>
            <p:ph idx="12" type="sldNum"/>
          </p:nvPr>
        </p:nvSpPr>
        <p:spPr>
          <a:xfrm>
            <a:off x="3884239" y="8685068"/>
            <a:ext cx="2972360" cy="458932"/>
          </a:xfrm>
          <a:prstGeom prst="rect">
            <a:avLst/>
          </a:prstGeom>
          <a:noFill/>
          <a:ln>
            <a:noFill/>
          </a:ln>
        </p:spPr>
        <p:txBody>
          <a:bodyPr anchorCtr="0" anchor="b" bIns="40725" lIns="81475" spcFirstLastPara="1" rIns="81475" wrap="square" tIns="40725">
            <a:noAutofit/>
          </a:bodyPr>
          <a:lstStyle/>
          <a:p>
            <a:pPr indent="0" lvl="0" marL="0" marR="0" rtl="0" algn="r">
              <a:spcBef>
                <a:spcPts val="0"/>
              </a:spcBef>
              <a:spcAft>
                <a:spcPts val="0"/>
              </a:spcAft>
              <a:buNone/>
            </a:pPr>
            <a:fld id="{00000000-1234-1234-1234-123412341234}" type="slidenum">
              <a:rPr lang="en"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Brandon</a:t>
            </a:r>
            <a:endParaRPr/>
          </a:p>
        </p:txBody>
      </p:sp>
      <p:sp>
        <p:nvSpPr>
          <p:cNvPr id="122" name="Shape 122"/>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txBox="1"/>
          <p:nvPr>
            <p:ph idx="1" type="body"/>
          </p:nvPr>
        </p:nvSpPr>
        <p:spPr>
          <a:xfrm>
            <a:off x="686360" y="4400262"/>
            <a:ext cx="5485280" cy="3600738"/>
          </a:xfrm>
          <a:prstGeom prst="rect">
            <a:avLst/>
          </a:prstGeom>
          <a:noFill/>
          <a:ln>
            <a:noFill/>
          </a:ln>
        </p:spPr>
        <p:txBody>
          <a:bodyPr anchorCtr="0" anchor="ctr" bIns="81475" lIns="81475" spcFirstLastPara="1" rIns="81475" wrap="square" tIns="81475">
            <a:noAutofit/>
          </a:bodyPr>
          <a:lstStyle/>
          <a:p>
            <a:pPr indent="0" lvl="0" marL="0" rtl="0">
              <a:spcBef>
                <a:spcPts val="0"/>
              </a:spcBef>
              <a:spcAft>
                <a:spcPts val="0"/>
              </a:spcAft>
              <a:buClr>
                <a:schemeClr val="dk1"/>
              </a:buClr>
              <a:buFont typeface="Arial"/>
              <a:buNone/>
            </a:pPr>
            <a:r>
              <a:rPr lang="en">
                <a:solidFill>
                  <a:schemeClr val="accent1"/>
                </a:solidFill>
              </a:rPr>
              <a:t>Brandon</a:t>
            </a:r>
            <a:endParaRPr/>
          </a:p>
        </p:txBody>
      </p:sp>
      <p:sp>
        <p:nvSpPr>
          <p:cNvPr id="129" name="Shape 129"/>
          <p:cNvSpPr/>
          <p:nvPr>
            <p:ph idx="2" type="sldImg"/>
          </p:nvPr>
        </p:nvSpPr>
        <p:spPr>
          <a:xfrm>
            <a:off x="767603" y="1143000"/>
            <a:ext cx="5322794" cy="308552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 name="Shape 15"/>
          <p:cNvSpPr txBox="1"/>
          <p:nvPr>
            <p:ph idx="1" type="subTitle"/>
          </p:nvPr>
        </p:nvSpPr>
        <p:spPr>
          <a:xfrm>
            <a:off x="513270" y="514350"/>
            <a:ext cx="6400350" cy="2710800"/>
          </a:xfrm>
          <a:prstGeom prst="rect">
            <a:avLst/>
          </a:prstGeom>
          <a:noFill/>
          <a:ln>
            <a:noFill/>
          </a:ln>
        </p:spPr>
        <p:txBody>
          <a:bodyPr anchorCtr="0" anchor="ctr" bIns="68575" lIns="68575" spcFirstLastPara="1" rIns="68575" wrap="square" tIns="6857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3" name="Shape 43"/>
        <p:cNvGrpSpPr/>
        <p:nvPr/>
      </p:nvGrpSpPr>
      <p:grpSpPr>
        <a:xfrm>
          <a:off x="0" y="0"/>
          <a:ext cx="0" cy="0"/>
          <a:chOff x="0" y="0"/>
          <a:chExt cx="0" cy="0"/>
        </a:xfrm>
      </p:grpSpPr>
      <p:sp>
        <p:nvSpPr>
          <p:cNvPr id="44" name="Shape 44"/>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5" name="Shape 45"/>
          <p:cNvSpPr txBox="1"/>
          <p:nvPr>
            <p:ph idx="1" type="body"/>
          </p:nvPr>
        </p:nvSpPr>
        <p:spPr>
          <a:xfrm>
            <a:off x="513270" y="514350"/>
            <a:ext cx="640035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 name="Shape 46"/>
          <p:cNvSpPr txBox="1"/>
          <p:nvPr>
            <p:ph idx="2" type="body"/>
          </p:nvPr>
        </p:nvSpPr>
        <p:spPr>
          <a:xfrm>
            <a:off x="513270" y="1930500"/>
            <a:ext cx="640035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7" name="Shape 47"/>
        <p:cNvGrpSpPr/>
        <p:nvPr/>
      </p:nvGrpSpPr>
      <p:grpSpPr>
        <a:xfrm>
          <a:off x="0" y="0"/>
          <a:ext cx="0" cy="0"/>
          <a:chOff x="0" y="0"/>
          <a:chExt cx="0" cy="0"/>
        </a:xfrm>
      </p:grpSpPr>
      <p:sp>
        <p:nvSpPr>
          <p:cNvPr id="48" name="Shape 48"/>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9" name="Shape 49"/>
          <p:cNvSpPr txBox="1"/>
          <p:nvPr>
            <p:ph idx="1" type="body"/>
          </p:nvPr>
        </p:nvSpPr>
        <p:spPr>
          <a:xfrm>
            <a:off x="51327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 name="Shape 50"/>
          <p:cNvSpPr txBox="1"/>
          <p:nvPr>
            <p:ph idx="2" type="body"/>
          </p:nvPr>
        </p:nvSpPr>
        <p:spPr>
          <a:xfrm>
            <a:off x="379296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 name="Shape 51"/>
          <p:cNvSpPr txBox="1"/>
          <p:nvPr>
            <p:ph idx="3" type="body"/>
          </p:nvPr>
        </p:nvSpPr>
        <p:spPr>
          <a:xfrm>
            <a:off x="3792960" y="193050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Shape 52"/>
          <p:cNvSpPr txBox="1"/>
          <p:nvPr>
            <p:ph idx="4" type="body"/>
          </p:nvPr>
        </p:nvSpPr>
        <p:spPr>
          <a:xfrm>
            <a:off x="513270" y="193050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3" name="Shape 53"/>
        <p:cNvGrpSpPr/>
        <p:nvPr/>
      </p:nvGrpSpPr>
      <p:grpSpPr>
        <a:xfrm>
          <a:off x="0" y="0"/>
          <a:ext cx="0" cy="0"/>
          <a:chOff x="0" y="0"/>
          <a:chExt cx="0" cy="0"/>
        </a:xfrm>
      </p:grpSpPr>
      <p:sp>
        <p:nvSpPr>
          <p:cNvPr id="54" name="Shape 54"/>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Shape 55"/>
          <p:cNvSpPr txBox="1"/>
          <p:nvPr>
            <p:ph idx="1" type="body"/>
          </p:nvPr>
        </p:nvSpPr>
        <p:spPr>
          <a:xfrm>
            <a:off x="513270" y="51435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6" name="Shape 56"/>
          <p:cNvSpPr txBox="1"/>
          <p:nvPr>
            <p:ph idx="2" type="body"/>
          </p:nvPr>
        </p:nvSpPr>
        <p:spPr>
          <a:xfrm>
            <a:off x="2677320" y="51435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7" name="Shape 57"/>
          <p:cNvSpPr txBox="1"/>
          <p:nvPr>
            <p:ph idx="3" type="body"/>
          </p:nvPr>
        </p:nvSpPr>
        <p:spPr>
          <a:xfrm>
            <a:off x="4841100" y="51435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Shape 58"/>
          <p:cNvSpPr txBox="1"/>
          <p:nvPr>
            <p:ph idx="4" type="body"/>
          </p:nvPr>
        </p:nvSpPr>
        <p:spPr>
          <a:xfrm>
            <a:off x="4841100" y="193050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 name="Shape 59"/>
          <p:cNvSpPr txBox="1"/>
          <p:nvPr>
            <p:ph idx="5" type="body"/>
          </p:nvPr>
        </p:nvSpPr>
        <p:spPr>
          <a:xfrm>
            <a:off x="2677320" y="193050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Shape 60"/>
          <p:cNvSpPr txBox="1"/>
          <p:nvPr>
            <p:ph idx="6" type="body"/>
          </p:nvPr>
        </p:nvSpPr>
        <p:spPr>
          <a:xfrm>
            <a:off x="513270" y="1930500"/>
            <a:ext cx="206064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7" name="Shape 17"/>
        <p:cNvGrpSpPr/>
        <p:nvPr/>
      </p:nvGrpSpPr>
      <p:grpSpPr>
        <a:xfrm>
          <a:off x="0" y="0"/>
          <a:ext cx="0" cy="0"/>
          <a:chOff x="0" y="0"/>
          <a:chExt cx="0" cy="0"/>
        </a:xfrm>
      </p:grpSpPr>
      <p:sp>
        <p:nvSpPr>
          <p:cNvPr id="18" name="Shape 18"/>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 name="Shape 19"/>
          <p:cNvSpPr txBox="1"/>
          <p:nvPr>
            <p:ph idx="1" type="body"/>
          </p:nvPr>
        </p:nvSpPr>
        <p:spPr>
          <a:xfrm>
            <a:off x="513270" y="514350"/>
            <a:ext cx="640035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0" name="Shape 20"/>
        <p:cNvGrpSpPr/>
        <p:nvPr/>
      </p:nvGrpSpPr>
      <p:grpSpPr>
        <a:xfrm>
          <a:off x="0" y="0"/>
          <a:ext cx="0" cy="0"/>
          <a:chOff x="0" y="0"/>
          <a:chExt cx="0" cy="0"/>
        </a:xfrm>
      </p:grpSpPr>
      <p:sp>
        <p:nvSpPr>
          <p:cNvPr id="21" name="Shape 21"/>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2" name="Shape 22"/>
          <p:cNvSpPr txBox="1"/>
          <p:nvPr>
            <p:ph idx="1" type="body"/>
          </p:nvPr>
        </p:nvSpPr>
        <p:spPr>
          <a:xfrm>
            <a:off x="513270" y="514350"/>
            <a:ext cx="312336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 name="Shape 23"/>
          <p:cNvSpPr txBox="1"/>
          <p:nvPr>
            <p:ph idx="2" type="body"/>
          </p:nvPr>
        </p:nvSpPr>
        <p:spPr>
          <a:xfrm>
            <a:off x="3792960" y="514350"/>
            <a:ext cx="312336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Shape 25"/>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6" name="Shape 26"/>
        <p:cNvGrpSpPr/>
        <p:nvPr/>
      </p:nvGrpSpPr>
      <p:grpSpPr>
        <a:xfrm>
          <a:off x="0" y="0"/>
          <a:ext cx="0" cy="0"/>
          <a:chOff x="0" y="0"/>
          <a:chExt cx="0" cy="0"/>
        </a:xfrm>
      </p:grpSpPr>
      <p:sp>
        <p:nvSpPr>
          <p:cNvPr id="27" name="Shape 27"/>
          <p:cNvSpPr txBox="1"/>
          <p:nvPr>
            <p:ph idx="1" type="subTitle"/>
          </p:nvPr>
        </p:nvSpPr>
        <p:spPr>
          <a:xfrm>
            <a:off x="513270" y="3365550"/>
            <a:ext cx="6400350" cy="5237460"/>
          </a:xfrm>
          <a:prstGeom prst="rect">
            <a:avLst/>
          </a:prstGeom>
          <a:noFill/>
          <a:ln>
            <a:noFill/>
          </a:ln>
        </p:spPr>
        <p:txBody>
          <a:bodyPr anchorCtr="0" anchor="ctr" bIns="68575" lIns="68575" spcFirstLastPara="1" rIns="68575" wrap="square" tIns="6857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8" name="Shape 28"/>
        <p:cNvGrpSpPr/>
        <p:nvPr/>
      </p:nvGrpSpPr>
      <p:grpSpPr>
        <a:xfrm>
          <a:off x="0" y="0"/>
          <a:ext cx="0" cy="0"/>
          <a:chOff x="0" y="0"/>
          <a:chExt cx="0" cy="0"/>
        </a:xfrm>
      </p:grpSpPr>
      <p:sp>
        <p:nvSpPr>
          <p:cNvPr id="29" name="Shape 29"/>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 name="Shape 30"/>
          <p:cNvSpPr txBox="1"/>
          <p:nvPr>
            <p:ph idx="1" type="body"/>
          </p:nvPr>
        </p:nvSpPr>
        <p:spPr>
          <a:xfrm>
            <a:off x="51327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 name="Shape 31"/>
          <p:cNvSpPr txBox="1"/>
          <p:nvPr>
            <p:ph idx="2" type="body"/>
          </p:nvPr>
        </p:nvSpPr>
        <p:spPr>
          <a:xfrm>
            <a:off x="513270" y="193050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 name="Shape 32"/>
          <p:cNvSpPr txBox="1"/>
          <p:nvPr>
            <p:ph idx="3" type="body"/>
          </p:nvPr>
        </p:nvSpPr>
        <p:spPr>
          <a:xfrm>
            <a:off x="3792960" y="514350"/>
            <a:ext cx="312336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3" name="Shape 33"/>
        <p:cNvGrpSpPr/>
        <p:nvPr/>
      </p:nvGrpSpPr>
      <p:grpSpPr>
        <a:xfrm>
          <a:off x="0" y="0"/>
          <a:ext cx="0" cy="0"/>
          <a:chOff x="0" y="0"/>
          <a:chExt cx="0" cy="0"/>
        </a:xfrm>
      </p:grpSpPr>
      <p:sp>
        <p:nvSpPr>
          <p:cNvPr id="34" name="Shape 34"/>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 name="Shape 35"/>
          <p:cNvSpPr txBox="1"/>
          <p:nvPr>
            <p:ph idx="1" type="body"/>
          </p:nvPr>
        </p:nvSpPr>
        <p:spPr>
          <a:xfrm>
            <a:off x="513270" y="514350"/>
            <a:ext cx="312336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379296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 name="Shape 37"/>
          <p:cNvSpPr txBox="1"/>
          <p:nvPr>
            <p:ph idx="3" type="body"/>
          </p:nvPr>
        </p:nvSpPr>
        <p:spPr>
          <a:xfrm>
            <a:off x="3792960" y="193050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8" name="Shape 38"/>
        <p:cNvGrpSpPr/>
        <p:nvPr/>
      </p:nvGrpSpPr>
      <p:grpSpPr>
        <a:xfrm>
          <a:off x="0" y="0"/>
          <a:ext cx="0" cy="0"/>
          <a:chOff x="0" y="0"/>
          <a:chExt cx="0" cy="0"/>
        </a:xfrm>
      </p:grpSpPr>
      <p:sp>
        <p:nvSpPr>
          <p:cNvPr id="39" name="Shape 39"/>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0" name="Shape 40"/>
          <p:cNvSpPr txBox="1"/>
          <p:nvPr>
            <p:ph idx="1" type="body"/>
          </p:nvPr>
        </p:nvSpPr>
        <p:spPr>
          <a:xfrm>
            <a:off x="51327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3792960" y="514350"/>
            <a:ext cx="312336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2" name="Shape 42"/>
          <p:cNvSpPr txBox="1"/>
          <p:nvPr>
            <p:ph idx="3" type="body"/>
          </p:nvPr>
        </p:nvSpPr>
        <p:spPr>
          <a:xfrm>
            <a:off x="513270" y="1930500"/>
            <a:ext cx="6400350" cy="129303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100000">
              <a:srgbClr val="FAFB96"/>
            </a:gs>
          </a:gsLst>
          <a:lin ang="5400000" scaled="0"/>
        </a:gradFill>
      </p:bgPr>
    </p:bg>
    <p:spTree>
      <p:nvGrpSpPr>
        <p:cNvPr id="5" name="Shape 5"/>
        <p:cNvGrpSpPr/>
        <p:nvPr/>
      </p:nvGrpSpPr>
      <p:grpSpPr>
        <a:xfrm>
          <a:off x="0" y="0"/>
          <a:ext cx="0" cy="0"/>
          <a:chOff x="0" y="0"/>
          <a:chExt cx="0" cy="0"/>
        </a:xfrm>
      </p:grpSpPr>
      <p:cxnSp>
        <p:nvCxnSpPr>
          <p:cNvPr id="6" name="Shape 6"/>
          <p:cNvCxnSpPr/>
          <p:nvPr/>
        </p:nvCxnSpPr>
        <p:spPr>
          <a:xfrm flipH="1">
            <a:off x="8456940" y="2222370"/>
            <a:ext cx="684450" cy="68472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7" name="Shape 7"/>
          <p:cNvCxnSpPr/>
          <p:nvPr/>
        </p:nvCxnSpPr>
        <p:spPr>
          <a:xfrm flipH="1">
            <a:off x="6904980" y="2392740"/>
            <a:ext cx="2236410" cy="223641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8" name="Shape 8"/>
          <p:cNvCxnSpPr/>
          <p:nvPr/>
        </p:nvCxnSpPr>
        <p:spPr>
          <a:xfrm flipH="1">
            <a:off x="7719030" y="2463750"/>
            <a:ext cx="1422360" cy="142236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9" name="Shape 9"/>
          <p:cNvCxnSpPr/>
          <p:nvPr/>
        </p:nvCxnSpPr>
        <p:spPr>
          <a:xfrm flipH="1">
            <a:off x="7832160" y="2348190"/>
            <a:ext cx="1309230" cy="1309230"/>
          </a:xfrm>
          <a:prstGeom prst="straightConnector1">
            <a:avLst/>
          </a:prstGeom>
          <a:noFill/>
          <a:ln cap="flat" cmpd="sng" w="2842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0" name="Shape 10"/>
          <p:cNvCxnSpPr/>
          <p:nvPr/>
        </p:nvCxnSpPr>
        <p:spPr>
          <a:xfrm flipH="1">
            <a:off x="8189100" y="2762100"/>
            <a:ext cx="952290" cy="952560"/>
          </a:xfrm>
          <a:prstGeom prst="straightConnector1">
            <a:avLst/>
          </a:prstGeom>
          <a:noFill/>
          <a:ln cap="flat" cmpd="sng" w="284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1" name="Shape 11"/>
          <p:cNvSpPr txBox="1"/>
          <p:nvPr>
            <p:ph type="title"/>
          </p:nvPr>
        </p:nvSpPr>
        <p:spPr>
          <a:xfrm>
            <a:off x="513270" y="3365550"/>
            <a:ext cx="6400350" cy="112968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 name="Shape 12"/>
          <p:cNvSpPr txBox="1"/>
          <p:nvPr>
            <p:ph idx="1" type="body"/>
          </p:nvPr>
        </p:nvSpPr>
        <p:spPr>
          <a:xfrm>
            <a:off x="513270" y="514350"/>
            <a:ext cx="6400350" cy="2710800"/>
          </a:xfrm>
          <a:prstGeom prst="rect">
            <a:avLst/>
          </a:prstGeom>
          <a:noFill/>
          <a:ln>
            <a:noFill/>
          </a:ln>
        </p:spPr>
        <p:txBody>
          <a:bodyPr anchorCtr="0" anchor="ctr"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p14:dur="200">
        <p14:flip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jpg"/><Relationship Id="rId4" Type="http://schemas.openxmlformats.org/officeDocument/2006/relationships/image" Target="../media/image13.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usfa.fema.gov/data/statistics/ff_fatality_reports.html"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drive.google.com/file/d/1KDUxJyz4ssLwwHo_gqSh8BMawB2upio4/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drive.google.com/open?id=1mRm6e9cubfUH73oFJtFMh9cE2q4jxp_7" TargetMode="External"/><Relationship Id="rId4" Type="http://schemas.openxmlformats.org/officeDocument/2006/relationships/hyperlink" Target="https://drive.google.com/open?id=1mRm6e9cubfUH73oFJtFMh9cE2q4jxp_7" TargetMode="External"/><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drive.google.com/open?id=1mRm6e9cubfUH73oFJtFMh9cE2q4jxp_7" TargetMode="External"/><Relationship Id="rId4" Type="http://schemas.openxmlformats.org/officeDocument/2006/relationships/hyperlink" Target="https://drive.google.com/open?id=1mRm6e9cubfUH73oFJtFMh9cE2q4jxp_7" TargetMode="External"/><Relationship Id="rId5"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drive.google.com/open?id=1bIjlsNiR5thQIQFJu3buOcyaGFsbiISO" TargetMode="Externa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p:nvPr/>
        </p:nvSpPr>
        <p:spPr>
          <a:xfrm>
            <a:off x="513270" y="514350"/>
            <a:ext cx="6000210" cy="688808"/>
          </a:xfrm>
          <a:prstGeom prst="rect">
            <a:avLst/>
          </a:prstGeom>
          <a:noFill/>
          <a:ln>
            <a:noFill/>
          </a:ln>
        </p:spPr>
        <p:txBody>
          <a:bodyPr anchorCtr="0" anchor="b" bIns="33750" lIns="67500" spcFirstLastPara="1" rIns="67500" wrap="square" tIns="33750">
            <a:noAutofit/>
          </a:bodyPr>
          <a:lstStyle/>
          <a:p>
            <a:pPr indent="0" lvl="0" marL="0" marR="0" rtl="0" algn="l">
              <a:lnSpc>
                <a:spcPct val="100000"/>
              </a:lnSpc>
              <a:spcBef>
                <a:spcPts val="0"/>
              </a:spcBef>
              <a:spcAft>
                <a:spcPts val="0"/>
              </a:spcAft>
              <a:buNone/>
            </a:pPr>
            <a:r>
              <a:rPr b="1" i="0" lang="en" sz="4800" u="none" cap="none" strike="noStrike">
                <a:solidFill>
                  <a:srgbClr val="000000"/>
                </a:solidFill>
                <a:latin typeface="Roboto"/>
                <a:ea typeface="Roboto"/>
                <a:cs typeface="Roboto"/>
                <a:sym typeface="Roboto"/>
              </a:rPr>
              <a:t>NEW </a:t>
            </a:r>
            <a:r>
              <a:rPr b="1" lang="en" sz="4800">
                <a:latin typeface="Roboto"/>
                <a:ea typeface="Roboto"/>
                <a:cs typeface="Roboto"/>
                <a:sym typeface="Roboto"/>
              </a:rPr>
              <a:t>F</a:t>
            </a:r>
            <a:r>
              <a:rPr b="1" i="0" lang="en" sz="4800" u="none" cap="none" strike="noStrike">
                <a:solidFill>
                  <a:srgbClr val="000000"/>
                </a:solidFill>
                <a:latin typeface="Roboto"/>
                <a:ea typeface="Roboto"/>
                <a:cs typeface="Roboto"/>
                <a:sym typeface="Roboto"/>
              </a:rPr>
              <a:t>OLDER</a:t>
            </a:r>
            <a:endParaRPr b="1" i="0" sz="4800" u="none" cap="none" strike="noStrike">
              <a:solidFill>
                <a:schemeClr val="dk1"/>
              </a:solidFill>
              <a:latin typeface="Roboto"/>
              <a:ea typeface="Roboto"/>
              <a:cs typeface="Roboto"/>
              <a:sym typeface="Roboto"/>
            </a:endParaRPr>
          </a:p>
        </p:txBody>
      </p:sp>
      <p:sp>
        <p:nvSpPr>
          <p:cNvPr id="66" name="Shape 66"/>
          <p:cNvSpPr txBox="1"/>
          <p:nvPr/>
        </p:nvSpPr>
        <p:spPr>
          <a:xfrm>
            <a:off x="513275" y="2882811"/>
            <a:ext cx="2656500" cy="144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chemeClr val="dk1"/>
                </a:solidFill>
                <a:latin typeface="Roboto"/>
                <a:ea typeface="Roboto"/>
                <a:cs typeface="Roboto"/>
                <a:sym typeface="Roboto"/>
              </a:rPr>
              <a:t>Andrei Fusilli</a:t>
            </a:r>
            <a:br>
              <a:rPr b="1" i="0" lang="en" sz="1400" u="none" cap="none" strike="noStrike">
                <a:solidFill>
                  <a:schemeClr val="dk1"/>
                </a:solidFill>
                <a:latin typeface="Roboto"/>
                <a:ea typeface="Roboto"/>
                <a:cs typeface="Roboto"/>
                <a:sym typeface="Roboto"/>
              </a:rPr>
            </a:br>
            <a:r>
              <a:rPr b="1" i="0" lang="en" sz="1400" u="none" cap="none" strike="noStrike">
                <a:solidFill>
                  <a:schemeClr val="dk1"/>
                </a:solidFill>
                <a:latin typeface="Roboto"/>
                <a:ea typeface="Roboto"/>
                <a:cs typeface="Roboto"/>
                <a:sym typeface="Roboto"/>
              </a:rPr>
              <a:t>Brandon Brown </a:t>
            </a:r>
            <a:br>
              <a:rPr b="1" i="0" lang="en" sz="1400" u="none" cap="none" strike="noStrike">
                <a:solidFill>
                  <a:schemeClr val="dk1"/>
                </a:solidFill>
                <a:latin typeface="Roboto"/>
                <a:ea typeface="Roboto"/>
                <a:cs typeface="Roboto"/>
                <a:sym typeface="Roboto"/>
              </a:rPr>
            </a:br>
            <a:r>
              <a:rPr b="1" i="0" lang="en" sz="1400" u="none" cap="none" strike="noStrike">
                <a:solidFill>
                  <a:schemeClr val="dk1"/>
                </a:solidFill>
                <a:latin typeface="Roboto"/>
                <a:ea typeface="Roboto"/>
                <a:cs typeface="Roboto"/>
                <a:sym typeface="Roboto"/>
              </a:rPr>
              <a:t>Bach </a:t>
            </a:r>
            <a:r>
              <a:rPr b="1" i="0" lang="en" sz="1400" u="none" cap="none" strike="noStrike">
                <a:solidFill>
                  <a:srgbClr val="000000"/>
                </a:solidFill>
                <a:latin typeface="Roboto"/>
                <a:ea typeface="Roboto"/>
                <a:cs typeface="Roboto"/>
                <a:sym typeface="Roboto"/>
              </a:rPr>
              <a:t>Nguyen</a:t>
            </a:r>
            <a:r>
              <a:rPr b="1" i="0" lang="en" sz="1400" u="none" cap="none" strike="noStrike">
                <a:solidFill>
                  <a:schemeClr val="dk1"/>
                </a:solidFill>
                <a:latin typeface="Roboto"/>
                <a:ea typeface="Roboto"/>
                <a:cs typeface="Roboto"/>
                <a:sym typeface="Roboto"/>
              </a:rPr>
              <a:t> </a:t>
            </a:r>
            <a:br>
              <a:rPr b="1" i="0" lang="en" sz="1400" u="none" cap="none" strike="noStrike">
                <a:solidFill>
                  <a:schemeClr val="dk1"/>
                </a:solidFill>
                <a:latin typeface="Roboto"/>
                <a:ea typeface="Roboto"/>
                <a:cs typeface="Roboto"/>
                <a:sym typeface="Roboto"/>
              </a:rPr>
            </a:br>
            <a:r>
              <a:rPr b="1" i="0" lang="en" sz="1400" u="none" cap="none" strike="noStrike">
                <a:solidFill>
                  <a:schemeClr val="dk1"/>
                </a:solidFill>
                <a:latin typeface="Roboto"/>
                <a:ea typeface="Roboto"/>
                <a:cs typeface="Roboto"/>
                <a:sym typeface="Roboto"/>
              </a:rPr>
              <a:t>Cody </a:t>
            </a:r>
            <a:r>
              <a:rPr b="1" i="0" lang="en" sz="1400" u="none" cap="none" strike="noStrike">
                <a:solidFill>
                  <a:srgbClr val="000000"/>
                </a:solidFill>
                <a:latin typeface="Roboto"/>
                <a:ea typeface="Roboto"/>
                <a:cs typeface="Roboto"/>
                <a:sym typeface="Roboto"/>
              </a:rPr>
              <a:t>Guay</a:t>
            </a:r>
            <a:br>
              <a:rPr b="1" i="0" lang="en" sz="1400" u="none" cap="none" strike="noStrike">
                <a:solidFill>
                  <a:schemeClr val="dk1"/>
                </a:solidFill>
                <a:latin typeface="Roboto"/>
                <a:ea typeface="Roboto"/>
                <a:cs typeface="Roboto"/>
                <a:sym typeface="Roboto"/>
              </a:rPr>
            </a:br>
            <a:r>
              <a:rPr b="1" i="0" lang="en" sz="1400" u="none" cap="none" strike="noStrike">
                <a:solidFill>
                  <a:schemeClr val="dk1"/>
                </a:solidFill>
                <a:latin typeface="Roboto"/>
                <a:ea typeface="Roboto"/>
                <a:cs typeface="Roboto"/>
                <a:sym typeface="Roboto"/>
              </a:rPr>
              <a:t>Peter </a:t>
            </a:r>
            <a:r>
              <a:rPr b="1" i="0" lang="en" sz="1400" u="none" cap="none" strike="noStrike">
                <a:solidFill>
                  <a:srgbClr val="000000"/>
                </a:solidFill>
                <a:latin typeface="Roboto"/>
                <a:ea typeface="Roboto"/>
                <a:cs typeface="Roboto"/>
                <a:sym typeface="Roboto"/>
              </a:rPr>
              <a:t>Lodato</a:t>
            </a:r>
            <a:r>
              <a:rPr b="1" i="0" lang="en" sz="1400" u="none" cap="none" strike="noStrike">
                <a:solidFill>
                  <a:schemeClr val="dk1"/>
                </a:solidFill>
                <a:latin typeface="Roboto"/>
                <a:ea typeface="Roboto"/>
                <a:cs typeface="Roboto"/>
                <a:sym typeface="Roboto"/>
              </a:rPr>
              <a:t> </a:t>
            </a:r>
            <a:br>
              <a:rPr b="1" i="0" lang="en" sz="1400" u="none" cap="none" strike="noStrike">
                <a:solidFill>
                  <a:schemeClr val="dk1"/>
                </a:solidFill>
                <a:latin typeface="Roboto"/>
                <a:ea typeface="Roboto"/>
                <a:cs typeface="Roboto"/>
                <a:sym typeface="Roboto"/>
              </a:rPr>
            </a:br>
            <a:r>
              <a:rPr b="1" i="0" lang="en" sz="1400" u="none" cap="none" strike="noStrike">
                <a:solidFill>
                  <a:schemeClr val="dk1"/>
                </a:solidFill>
                <a:latin typeface="Roboto"/>
                <a:ea typeface="Roboto"/>
                <a:cs typeface="Roboto"/>
                <a:sym typeface="Roboto"/>
              </a:rPr>
              <a:t>Zachary Weeden</a:t>
            </a:r>
            <a:endParaRPr b="1" sz="1400">
              <a:solidFill>
                <a:schemeClr val="dk1"/>
              </a:solidFill>
              <a:latin typeface="Roboto"/>
              <a:ea typeface="Roboto"/>
              <a:cs typeface="Roboto"/>
              <a:sym typeface="Roboto"/>
            </a:endParaRPr>
          </a:p>
        </p:txBody>
      </p:sp>
      <p:sp>
        <p:nvSpPr>
          <p:cNvPr id="67" name="Shape 67"/>
          <p:cNvSpPr txBox="1"/>
          <p:nvPr/>
        </p:nvSpPr>
        <p:spPr>
          <a:xfrm>
            <a:off x="513275" y="1585825"/>
            <a:ext cx="5391900" cy="10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3300">
                <a:solidFill>
                  <a:schemeClr val="dk1"/>
                </a:solidFill>
                <a:latin typeface="Roboto"/>
                <a:ea typeface="Roboto"/>
                <a:cs typeface="Roboto"/>
                <a:sym typeface="Roboto"/>
              </a:rPr>
              <a:t>Preliminary Design Review</a:t>
            </a:r>
            <a:endParaRPr sz="3300">
              <a:solidFill>
                <a:schemeClr val="dk1"/>
              </a:solidFill>
              <a:latin typeface="Roboto"/>
              <a:ea typeface="Roboto"/>
              <a:cs typeface="Roboto"/>
              <a:sym typeface="Roboto"/>
            </a:endParaRPr>
          </a:p>
        </p:txBody>
      </p:sp>
      <p:sp>
        <p:nvSpPr>
          <p:cNvPr id="68" name="Shape 68"/>
          <p:cNvSpPr txBox="1"/>
          <p:nvPr/>
        </p:nvSpPr>
        <p:spPr>
          <a:xfrm>
            <a:off x="513270" y="4442490"/>
            <a:ext cx="20214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chemeClr val="dk1"/>
                </a:solidFill>
                <a:latin typeface="Roboto"/>
                <a:ea typeface="Roboto"/>
                <a:cs typeface="Roboto"/>
                <a:sym typeface="Roboto"/>
              </a:rPr>
              <a:t>3.22.2018</a:t>
            </a:r>
            <a:endParaRPr sz="11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529389" y="160180"/>
            <a:ext cx="6317141"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System Requirements</a:t>
            </a:r>
            <a:endParaRPr i="0" sz="3300" u="none" cap="none" strike="noStrike">
              <a:solidFill>
                <a:schemeClr val="dk1"/>
              </a:solidFill>
              <a:latin typeface="Roboto"/>
              <a:ea typeface="Roboto"/>
              <a:cs typeface="Roboto"/>
              <a:sym typeface="Roboto"/>
            </a:endParaRPr>
          </a:p>
        </p:txBody>
      </p:sp>
      <p:sp>
        <p:nvSpPr>
          <p:cNvPr id="140" name="Shape 140"/>
          <p:cNvSpPr txBox="1"/>
          <p:nvPr/>
        </p:nvSpPr>
        <p:spPr>
          <a:xfrm>
            <a:off x="5269683" y="448022"/>
            <a:ext cx="145073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1"/>
              </a:solidFill>
              <a:latin typeface="Arial"/>
              <a:ea typeface="Arial"/>
              <a:cs typeface="Arial"/>
              <a:sym typeface="Arial"/>
            </a:endParaRPr>
          </a:p>
        </p:txBody>
      </p:sp>
      <p:pic>
        <p:nvPicPr>
          <p:cNvPr id="141" name="Shape 141"/>
          <p:cNvPicPr preferRelativeResize="0"/>
          <p:nvPr/>
        </p:nvPicPr>
        <p:blipFill>
          <a:blip r:embed="rId3">
            <a:alphaModFix/>
          </a:blip>
          <a:stretch>
            <a:fillRect/>
          </a:stretch>
        </p:blipFill>
        <p:spPr>
          <a:xfrm>
            <a:off x="5573300" y="996236"/>
            <a:ext cx="2526824" cy="3548840"/>
          </a:xfrm>
          <a:prstGeom prst="rect">
            <a:avLst/>
          </a:prstGeom>
          <a:noFill/>
          <a:ln>
            <a:noFill/>
          </a:ln>
        </p:spPr>
      </p:pic>
      <p:sp>
        <p:nvSpPr>
          <p:cNvPr id="142" name="Shape 142"/>
          <p:cNvSpPr txBox="1"/>
          <p:nvPr/>
        </p:nvSpPr>
        <p:spPr>
          <a:xfrm>
            <a:off x="765425" y="1427550"/>
            <a:ext cx="4376400" cy="3333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Rover should move in a straight line and in the middle of the path, and it should fix its course if otherwise.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Rover should not stop at any given time unless directly instructed.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Rover should maintain maximum speed during linear motion. It may slow down before a turn and speed up after a turn.</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Rover should not hit a wall. (Optional fail-safe mechanism: Backward motion)</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Rover should only turn after reaching half of the block</a:t>
            </a:r>
            <a:endParaRPr>
              <a:latin typeface="Roboto"/>
              <a:ea typeface="Roboto"/>
              <a:cs typeface="Roboto"/>
              <a:sym typeface="Roboto"/>
            </a:endParaRPr>
          </a:p>
        </p:txBody>
      </p:sp>
      <p:pic>
        <p:nvPicPr>
          <p:cNvPr id="143" name="Shape 143"/>
          <p:cNvPicPr preferRelativeResize="0"/>
          <p:nvPr/>
        </p:nvPicPr>
        <p:blipFill>
          <a:blip r:embed="rId4">
            <a:alphaModFix/>
          </a:blip>
          <a:stretch>
            <a:fillRect/>
          </a:stretch>
        </p:blipFill>
        <p:spPr>
          <a:xfrm rot="10800000">
            <a:off x="6278449" y="3053899"/>
            <a:ext cx="398650" cy="262150"/>
          </a:xfrm>
          <a:prstGeom prst="rect">
            <a:avLst/>
          </a:prstGeom>
          <a:noFill/>
          <a:ln>
            <a:noFill/>
          </a:ln>
        </p:spPr>
      </p:pic>
      <p:sp>
        <p:nvSpPr>
          <p:cNvPr id="144" name="Shape 144"/>
          <p:cNvSpPr txBox="1"/>
          <p:nvPr/>
        </p:nvSpPr>
        <p:spPr>
          <a:xfrm>
            <a:off x="529400" y="996225"/>
            <a:ext cx="1929300" cy="3441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Font typeface="Roboto"/>
              <a:buAutoNum type="arabicParenR"/>
            </a:pPr>
            <a:r>
              <a:rPr lang="en" sz="1800">
                <a:latin typeface="Roboto"/>
                <a:ea typeface="Roboto"/>
                <a:cs typeface="Roboto"/>
                <a:sym typeface="Roboto"/>
              </a:rPr>
              <a:t>Movement:</a:t>
            </a:r>
            <a:endParaRPr sz="1800">
              <a:latin typeface="Roboto"/>
              <a:ea typeface="Roboto"/>
              <a:cs typeface="Roboto"/>
              <a:sym typeface="Roboto"/>
            </a:endParaRPr>
          </a:p>
        </p:txBody>
      </p:sp>
      <p:sp>
        <p:nvSpPr>
          <p:cNvPr id="145" name="Shape 145"/>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529389" y="160181"/>
            <a:ext cx="63171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System Requirements</a:t>
            </a:r>
            <a:endParaRPr i="0" sz="3300" u="none" cap="none" strike="noStrike">
              <a:solidFill>
                <a:schemeClr val="dk1"/>
              </a:solidFill>
              <a:latin typeface="Roboto"/>
              <a:ea typeface="Roboto"/>
              <a:cs typeface="Roboto"/>
              <a:sym typeface="Roboto"/>
            </a:endParaRPr>
          </a:p>
        </p:txBody>
      </p:sp>
      <p:sp>
        <p:nvSpPr>
          <p:cNvPr id="151" name="Shape 151"/>
          <p:cNvSpPr txBox="1"/>
          <p:nvPr/>
        </p:nvSpPr>
        <p:spPr>
          <a:xfrm>
            <a:off x="5269683" y="448022"/>
            <a:ext cx="1450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1"/>
              </a:solidFill>
              <a:latin typeface="Arial"/>
              <a:ea typeface="Arial"/>
              <a:cs typeface="Arial"/>
              <a:sym typeface="Arial"/>
            </a:endParaRPr>
          </a:p>
        </p:txBody>
      </p:sp>
      <p:sp>
        <p:nvSpPr>
          <p:cNvPr id="152" name="Shape 152"/>
          <p:cNvSpPr txBox="1"/>
          <p:nvPr/>
        </p:nvSpPr>
        <p:spPr>
          <a:xfrm>
            <a:off x="765425" y="1427550"/>
            <a:ext cx="4376400" cy="3333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Rover should report its current position in the maze and draw the map as it travels via a GUI.</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Rover should also report the data it’s reading via the GUI: speed, direction, sensors, IMU, etc.</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Optional master controller module: Let user take total control over the rover (manual mode).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Timing-sensitive operations need to be implemented in VHDL. </a:t>
            </a:r>
            <a:r>
              <a:rPr lang="en">
                <a:latin typeface="Roboto"/>
                <a:ea typeface="Roboto"/>
                <a:cs typeface="Roboto"/>
                <a:sym typeface="Roboto"/>
              </a:rPr>
              <a:t>Resource</a:t>
            </a:r>
            <a:r>
              <a:rPr lang="en">
                <a:latin typeface="Roboto"/>
                <a:ea typeface="Roboto"/>
                <a:cs typeface="Roboto"/>
                <a:sym typeface="Roboto"/>
              </a:rPr>
              <a:t>-consuming algorithm should be avoided.</a:t>
            </a:r>
            <a:endParaRPr>
              <a:latin typeface="Roboto"/>
              <a:ea typeface="Roboto"/>
              <a:cs typeface="Roboto"/>
              <a:sym typeface="Roboto"/>
            </a:endParaRPr>
          </a:p>
        </p:txBody>
      </p:sp>
      <p:sp>
        <p:nvSpPr>
          <p:cNvPr id="153" name="Shape 153"/>
          <p:cNvSpPr txBox="1"/>
          <p:nvPr/>
        </p:nvSpPr>
        <p:spPr>
          <a:xfrm>
            <a:off x="529400" y="996225"/>
            <a:ext cx="1929300" cy="344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Roboto"/>
              <a:buAutoNum type="arabicParenR" startAt="2"/>
            </a:pPr>
            <a:r>
              <a:rPr lang="en" sz="1800">
                <a:latin typeface="Roboto"/>
                <a:ea typeface="Roboto"/>
                <a:cs typeface="Roboto"/>
                <a:sym typeface="Roboto"/>
              </a:rPr>
              <a:t>Control</a:t>
            </a:r>
            <a:r>
              <a:rPr lang="en" sz="1800">
                <a:latin typeface="Roboto"/>
                <a:ea typeface="Roboto"/>
                <a:cs typeface="Roboto"/>
                <a:sym typeface="Roboto"/>
              </a:rPr>
              <a:t>:</a:t>
            </a:r>
            <a:endParaRPr sz="1800">
              <a:latin typeface="Roboto"/>
              <a:ea typeface="Roboto"/>
              <a:cs typeface="Roboto"/>
              <a:sym typeface="Roboto"/>
            </a:endParaRPr>
          </a:p>
        </p:txBody>
      </p:sp>
      <p:sp>
        <p:nvSpPr>
          <p:cNvPr id="154" name="Shape 154"/>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513270" y="514350"/>
            <a:ext cx="6400350" cy="1129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3300" strike="noStrike">
                <a:solidFill>
                  <a:srgbClr val="000000"/>
                </a:solidFill>
                <a:latin typeface="Roboto"/>
                <a:ea typeface="Roboto"/>
                <a:cs typeface="Roboto"/>
                <a:sym typeface="Roboto"/>
              </a:rPr>
              <a:t>Hardware</a:t>
            </a:r>
            <a:endParaRPr sz="3000" strike="noStrike">
              <a:solidFill>
                <a:schemeClr val="dk1"/>
              </a:solidFill>
              <a:latin typeface="Roboto"/>
              <a:ea typeface="Roboto"/>
              <a:cs typeface="Roboto"/>
              <a:sym typeface="Roboto"/>
            </a:endParaRPr>
          </a:p>
        </p:txBody>
      </p:sp>
      <p:sp>
        <p:nvSpPr>
          <p:cNvPr id="160" name="Shape 160"/>
          <p:cNvSpPr/>
          <p:nvPr/>
        </p:nvSpPr>
        <p:spPr>
          <a:xfrm>
            <a:off x="513280" y="1555045"/>
            <a:ext cx="6400200" cy="2872200"/>
          </a:xfrm>
          <a:prstGeom prst="rect">
            <a:avLst/>
          </a:prstGeom>
          <a:noFill/>
          <a:ln>
            <a:noFill/>
          </a:ln>
        </p:spPr>
        <p:txBody>
          <a:bodyPr anchorCtr="0" anchor="t" bIns="0" lIns="0" spcFirstLastPara="1" rIns="0" wrap="square" tIns="0">
            <a:noAutofit/>
          </a:bodyPr>
          <a:lstStyle/>
          <a:p>
            <a:pPr indent="-323850" lvl="0" marL="457200" marR="0" rtl="0" algn="l">
              <a:lnSpc>
                <a:spcPct val="100000"/>
              </a:lnSpc>
              <a:spcBef>
                <a:spcPts val="0"/>
              </a:spcBef>
              <a:spcAft>
                <a:spcPts val="0"/>
              </a:spcAft>
              <a:buClr>
                <a:srgbClr val="000000"/>
              </a:buClr>
              <a:buSzPts val="1500"/>
              <a:buFont typeface="Roboto"/>
              <a:buChar char="●"/>
            </a:pPr>
            <a:r>
              <a:rPr lang="en" sz="1500">
                <a:latin typeface="Roboto"/>
                <a:ea typeface="Roboto"/>
                <a:cs typeface="Roboto"/>
                <a:sym typeface="Roboto"/>
              </a:rPr>
              <a:t>Snickerdoodle</a:t>
            </a:r>
            <a:endParaRPr sz="1500">
              <a:latin typeface="Roboto"/>
              <a:ea typeface="Roboto"/>
              <a:cs typeface="Roboto"/>
              <a:sym typeface="Roboto"/>
            </a:endParaRPr>
          </a:p>
          <a:p>
            <a:pPr indent="0" lvl="0" marL="0" marR="0" rtl="0" algn="l">
              <a:lnSpc>
                <a:spcPct val="100000"/>
              </a:lnSpc>
              <a:spcBef>
                <a:spcPts val="0"/>
              </a:spcBef>
              <a:spcAft>
                <a:spcPts val="0"/>
              </a:spcAft>
              <a:buNone/>
            </a:pPr>
            <a:r>
              <a:t/>
            </a:r>
            <a:endParaRPr sz="1500">
              <a:latin typeface="Roboto"/>
              <a:ea typeface="Roboto"/>
              <a:cs typeface="Roboto"/>
              <a:sym typeface="Roboto"/>
            </a:endParaRPr>
          </a:p>
          <a:p>
            <a:pPr indent="-323850" lvl="0" marL="457200" marR="0" rtl="0" algn="l">
              <a:lnSpc>
                <a:spcPct val="100000"/>
              </a:lnSpc>
              <a:spcBef>
                <a:spcPts val="0"/>
              </a:spcBef>
              <a:spcAft>
                <a:spcPts val="0"/>
              </a:spcAft>
              <a:buSzPts val="1500"/>
              <a:buFont typeface="Roboto"/>
              <a:buChar char="●"/>
            </a:pPr>
            <a:r>
              <a:rPr lang="en" sz="1500">
                <a:latin typeface="Roboto"/>
                <a:ea typeface="Roboto"/>
                <a:cs typeface="Roboto"/>
                <a:sym typeface="Roboto"/>
              </a:rPr>
              <a:t>Rover 5</a:t>
            </a:r>
            <a:endParaRPr sz="1500">
              <a:latin typeface="Roboto"/>
              <a:ea typeface="Roboto"/>
              <a:cs typeface="Roboto"/>
              <a:sym typeface="Roboto"/>
            </a:endParaRPr>
          </a:p>
          <a:p>
            <a:pPr indent="0" lvl="0" marL="0" marR="0" rtl="0" algn="l">
              <a:lnSpc>
                <a:spcPct val="100000"/>
              </a:lnSpc>
              <a:spcBef>
                <a:spcPts val="0"/>
              </a:spcBef>
              <a:spcAft>
                <a:spcPts val="0"/>
              </a:spcAft>
              <a:buNone/>
            </a:pPr>
            <a:r>
              <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a:latin typeface="Roboto"/>
                <a:ea typeface="Roboto"/>
                <a:cs typeface="Roboto"/>
                <a:sym typeface="Roboto"/>
              </a:rPr>
              <a:t>Gyro Sensor/IMU</a:t>
            </a:r>
            <a:r>
              <a:rPr lang="en" sz="1500" strike="noStrike">
                <a:solidFill>
                  <a:srgbClr val="000000"/>
                </a:solidFill>
                <a:latin typeface="Roboto"/>
                <a:ea typeface="Roboto"/>
                <a:cs typeface="Roboto"/>
                <a:sym typeface="Roboto"/>
              </a:rPr>
              <a:t> - MPU-9250</a:t>
            </a:r>
            <a:br>
              <a:rPr lang="en" sz="1500">
                <a:latin typeface="Roboto"/>
                <a:ea typeface="Roboto"/>
                <a:cs typeface="Roboto"/>
                <a:sym typeface="Roboto"/>
              </a:rPr>
            </a:b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strike="noStrike">
                <a:solidFill>
                  <a:srgbClr val="000000"/>
                </a:solidFill>
                <a:latin typeface="Roboto"/>
                <a:ea typeface="Roboto"/>
                <a:cs typeface="Roboto"/>
                <a:sym typeface="Roboto"/>
              </a:rPr>
              <a:t>Ultrasonic </a:t>
            </a:r>
            <a:r>
              <a:rPr lang="en" sz="1500">
                <a:latin typeface="Roboto"/>
                <a:ea typeface="Roboto"/>
                <a:cs typeface="Roboto"/>
                <a:sym typeface="Roboto"/>
              </a:rPr>
              <a:t>S</a:t>
            </a:r>
            <a:r>
              <a:rPr lang="en" sz="1500" strike="noStrike">
                <a:solidFill>
                  <a:srgbClr val="000000"/>
                </a:solidFill>
                <a:latin typeface="Roboto"/>
                <a:ea typeface="Roboto"/>
                <a:cs typeface="Roboto"/>
                <a:sym typeface="Roboto"/>
              </a:rPr>
              <a:t>ensors - HC-SR04</a:t>
            </a:r>
            <a:br>
              <a:rPr lang="en" sz="1500" strike="noStrike">
                <a:solidFill>
                  <a:srgbClr val="000000"/>
                </a:solidFill>
                <a:latin typeface="Roboto"/>
                <a:ea typeface="Roboto"/>
                <a:cs typeface="Roboto"/>
                <a:sym typeface="Roboto"/>
              </a:rPr>
            </a:br>
            <a:endParaRPr sz="1500" strike="noStrike">
              <a:solidFill>
                <a:schemeClr val="dk1"/>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strike="noStrike">
                <a:solidFill>
                  <a:srgbClr val="000000"/>
                </a:solidFill>
                <a:latin typeface="Roboto"/>
                <a:ea typeface="Roboto"/>
                <a:cs typeface="Roboto"/>
                <a:sym typeface="Roboto"/>
              </a:rPr>
              <a:t>Camera </a:t>
            </a:r>
            <a:r>
              <a:rPr lang="en" sz="1500">
                <a:latin typeface="Roboto"/>
                <a:ea typeface="Roboto"/>
                <a:cs typeface="Roboto"/>
                <a:sym typeface="Roboto"/>
              </a:rPr>
              <a:t>M</a:t>
            </a:r>
            <a:r>
              <a:rPr lang="en" sz="1500" strike="noStrike">
                <a:solidFill>
                  <a:srgbClr val="000000"/>
                </a:solidFill>
                <a:latin typeface="Roboto"/>
                <a:ea typeface="Roboto"/>
                <a:cs typeface="Roboto"/>
                <a:sym typeface="Roboto"/>
              </a:rPr>
              <a:t>odule - OV5642</a:t>
            </a:r>
            <a:br>
              <a:rPr lang="en" sz="1500" strike="noStrike">
                <a:solidFill>
                  <a:srgbClr val="000000"/>
                </a:solidFill>
                <a:latin typeface="Roboto"/>
                <a:ea typeface="Roboto"/>
                <a:cs typeface="Roboto"/>
                <a:sym typeface="Roboto"/>
              </a:rPr>
            </a:br>
            <a:endParaRPr sz="1500" strike="noStrike">
              <a:solidFill>
                <a:schemeClr val="dk1"/>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Century Gothic"/>
              <a:buChar char="●"/>
            </a:pPr>
            <a:r>
              <a:rPr lang="en" sz="1500">
                <a:latin typeface="Roboto"/>
                <a:ea typeface="Roboto"/>
                <a:cs typeface="Roboto"/>
                <a:sym typeface="Roboto"/>
              </a:rPr>
              <a:t>DC Motor Driver</a:t>
            </a:r>
            <a:r>
              <a:rPr lang="en" sz="1500" strike="noStrike">
                <a:solidFill>
                  <a:srgbClr val="000000"/>
                </a:solidFill>
                <a:latin typeface="Roboto"/>
                <a:ea typeface="Roboto"/>
                <a:cs typeface="Roboto"/>
                <a:sym typeface="Roboto"/>
              </a:rPr>
              <a:t> - DRV8871</a:t>
            </a:r>
            <a:br>
              <a:rPr lang="en" sz="1500">
                <a:solidFill>
                  <a:srgbClr val="000000"/>
                </a:solidFill>
                <a:latin typeface="Century Gothic"/>
                <a:ea typeface="Century Gothic"/>
                <a:cs typeface="Century Gothic"/>
                <a:sym typeface="Century Gothic"/>
              </a:rPr>
            </a:br>
            <a:endParaRPr sz="1100"/>
          </a:p>
          <a:p>
            <a:pPr indent="-203200" lvl="0" marL="330200" marR="0" rtl="0" algn="l">
              <a:lnSpc>
                <a:spcPct val="100000"/>
              </a:lnSpc>
              <a:spcBef>
                <a:spcPts val="1100"/>
              </a:spcBef>
              <a:spcAft>
                <a:spcPts val="0"/>
              </a:spcAft>
              <a:buClr>
                <a:srgbClr val="000000"/>
              </a:buClr>
              <a:buSzPts val="700"/>
              <a:buFont typeface="Noto Sans Symbols"/>
              <a:buNone/>
            </a:pPr>
            <a:r>
              <a:t/>
            </a:r>
            <a:endParaRPr b="0" sz="1500" strike="noStrike">
              <a:solidFill>
                <a:schemeClr val="dk1"/>
              </a:solidFill>
              <a:latin typeface="Arial"/>
              <a:ea typeface="Arial"/>
              <a:cs typeface="Arial"/>
              <a:sym typeface="Arial"/>
            </a:endParaRPr>
          </a:p>
        </p:txBody>
      </p:sp>
      <p:sp>
        <p:nvSpPr>
          <p:cNvPr id="161" name="Shape 161"/>
          <p:cNvSpPr txBox="1"/>
          <p:nvPr/>
        </p:nvSpPr>
        <p:spPr>
          <a:xfrm>
            <a:off x="3319564" y="702259"/>
            <a:ext cx="1450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1"/>
              </a:solidFill>
              <a:latin typeface="Arial"/>
              <a:ea typeface="Arial"/>
              <a:cs typeface="Arial"/>
              <a:sym typeface="Arial"/>
            </a:endParaRPr>
          </a:p>
        </p:txBody>
      </p:sp>
      <p:pic>
        <p:nvPicPr>
          <p:cNvPr id="162" name="Shape 162"/>
          <p:cNvPicPr preferRelativeResize="0"/>
          <p:nvPr/>
        </p:nvPicPr>
        <p:blipFill>
          <a:blip r:embed="rId3">
            <a:alphaModFix/>
          </a:blip>
          <a:stretch>
            <a:fillRect/>
          </a:stretch>
        </p:blipFill>
        <p:spPr>
          <a:xfrm>
            <a:off x="5303320" y="1274750"/>
            <a:ext cx="1724025" cy="1047750"/>
          </a:xfrm>
          <a:prstGeom prst="rect">
            <a:avLst/>
          </a:prstGeom>
          <a:noFill/>
          <a:ln>
            <a:noFill/>
          </a:ln>
        </p:spPr>
      </p:pic>
      <p:sp>
        <p:nvSpPr>
          <p:cNvPr id="163" name="Shape 16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PWM</a:t>
            </a:r>
            <a:endParaRPr i="0" sz="3300" u="none" cap="none" strike="noStrike">
              <a:solidFill>
                <a:schemeClr val="dk1"/>
              </a:solidFill>
              <a:latin typeface="Roboto"/>
              <a:ea typeface="Roboto"/>
              <a:cs typeface="Roboto"/>
              <a:sym typeface="Roboto"/>
            </a:endParaRPr>
          </a:p>
        </p:txBody>
      </p:sp>
      <p:sp>
        <p:nvSpPr>
          <p:cNvPr id="169" name="Shape 169"/>
          <p:cNvSpPr txBox="1"/>
          <p:nvPr/>
        </p:nvSpPr>
        <p:spPr>
          <a:xfrm>
            <a:off x="914875" y="1400450"/>
            <a:ext cx="5645100" cy="317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Have period and duty cycle inputs.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Be able to change output signal according to the inputs in real time.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Have an enable input to control the operation of all PWM modules.</a:t>
            </a:r>
            <a:endParaRPr>
              <a:latin typeface="Roboto"/>
              <a:ea typeface="Roboto"/>
              <a:cs typeface="Roboto"/>
              <a:sym typeface="Roboto"/>
            </a:endParaRPr>
          </a:p>
        </p:txBody>
      </p:sp>
      <p:sp>
        <p:nvSpPr>
          <p:cNvPr id="170" name="Shape 17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513270" y="152400"/>
            <a:ext cx="6400200" cy="1129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latin typeface="Roboto"/>
                <a:ea typeface="Roboto"/>
                <a:cs typeface="Roboto"/>
                <a:sym typeface="Roboto"/>
              </a:rPr>
              <a:t>Subsystem – Motors – PWM – C</a:t>
            </a:r>
            <a:endParaRPr i="0" sz="3300" u="none" cap="none" strike="noStrike">
              <a:solidFill>
                <a:schemeClr val="dk1"/>
              </a:solidFill>
              <a:latin typeface="Roboto"/>
              <a:ea typeface="Roboto"/>
              <a:cs typeface="Roboto"/>
              <a:sym typeface="Roboto"/>
            </a:endParaRPr>
          </a:p>
        </p:txBody>
      </p:sp>
      <p:sp>
        <p:nvSpPr>
          <p:cNvPr id="176" name="Shape 176"/>
          <p:cNvSpPr txBox="1"/>
          <p:nvPr>
            <p:ph idx="1" type="body"/>
          </p:nvPr>
        </p:nvSpPr>
        <p:spPr>
          <a:xfrm>
            <a:off x="513275" y="1129800"/>
            <a:ext cx="6400200" cy="3750600"/>
          </a:xfrm>
          <a:prstGeom prst="rect">
            <a:avLst/>
          </a:prstGeom>
          <a:noFill/>
          <a:ln>
            <a:noFill/>
          </a:ln>
        </p:spPr>
        <p:txBody>
          <a:bodyPr anchorCtr="0" anchor="t" bIns="34275" lIns="68575" spcFirstLastPara="1" rIns="68575" wrap="square" tIns="34275">
            <a:noAutofit/>
          </a:bodyPr>
          <a:lstStyle/>
          <a:p>
            <a:pPr indent="-177800" lvl="0" marL="177800" marR="0" rtl="0" algn="l">
              <a:lnSpc>
                <a:spcPct val="70000"/>
              </a:lnSpc>
              <a:spcBef>
                <a:spcPts val="0"/>
              </a:spcBef>
              <a:spcAft>
                <a:spcPts val="0"/>
              </a:spcAft>
              <a:buClr>
                <a:schemeClr val="dk1"/>
              </a:buClr>
              <a:buSzPts val="1600"/>
              <a:buFont typeface="Roboto"/>
              <a:buChar char="•"/>
            </a:pPr>
            <a:r>
              <a:rPr i="0" lang="en" sz="1600" u="none" cap="none" strike="noStrike">
                <a:solidFill>
                  <a:schemeClr val="dk1"/>
                </a:solidFill>
                <a:latin typeface="Roboto"/>
                <a:ea typeface="Roboto"/>
                <a:cs typeface="Roboto"/>
                <a:sym typeface="Roboto"/>
              </a:rPr>
              <a:t>Registers</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Arial"/>
              <a:buChar char="•"/>
            </a:pPr>
            <a:r>
              <a:rPr i="0" lang="en" sz="1400" u="none" cap="none" strike="noStrike">
                <a:solidFill>
                  <a:schemeClr val="dk1"/>
                </a:solidFill>
                <a:latin typeface="Roboto"/>
                <a:ea typeface="Roboto"/>
                <a:cs typeface="Roboto"/>
                <a:sym typeface="Roboto"/>
              </a:rPr>
              <a:t>Four duty cycle registers</a:t>
            </a:r>
            <a:r>
              <a:rPr lang="en" sz="1400">
                <a:latin typeface="Roboto"/>
                <a:ea typeface="Roboto"/>
                <a:cs typeface="Roboto"/>
                <a:sym typeface="Roboto"/>
              </a:rPr>
              <a:t>, o</a:t>
            </a:r>
            <a:r>
              <a:rPr i="0" lang="en" sz="1400" u="none" cap="none" strike="noStrike">
                <a:solidFill>
                  <a:schemeClr val="dk1"/>
                </a:solidFill>
                <a:latin typeface="Roboto"/>
                <a:ea typeface="Roboto"/>
                <a:cs typeface="Roboto"/>
                <a:sym typeface="Roboto"/>
              </a:rPr>
              <a:t>ne direction register</a:t>
            </a:r>
            <a:r>
              <a:rPr lang="en" sz="1400">
                <a:latin typeface="Roboto"/>
                <a:ea typeface="Roboto"/>
                <a:cs typeface="Roboto"/>
                <a:sym typeface="Roboto"/>
              </a:rPr>
              <a:t>, o</a:t>
            </a:r>
            <a:r>
              <a:rPr i="0" lang="en" sz="1400" u="none" cap="none" strike="noStrike">
                <a:solidFill>
                  <a:schemeClr val="dk1"/>
                </a:solidFill>
                <a:latin typeface="Roboto"/>
                <a:ea typeface="Roboto"/>
                <a:cs typeface="Roboto"/>
                <a:sym typeface="Roboto"/>
              </a:rPr>
              <a:t>ne enable register</a:t>
            </a:r>
            <a:endParaRPr i="0" sz="1400" u="none" cap="none" strike="noStrike">
              <a:solidFill>
                <a:schemeClr val="dk1"/>
              </a:solidFill>
              <a:latin typeface="Roboto"/>
              <a:ea typeface="Roboto"/>
              <a:cs typeface="Roboto"/>
              <a:sym typeface="Roboto"/>
            </a:endParaRPr>
          </a:p>
          <a:p>
            <a:pPr indent="-127000" lvl="0" marL="177800" marR="0" rtl="0" algn="l">
              <a:lnSpc>
                <a:spcPct val="70000"/>
              </a:lnSpc>
              <a:spcBef>
                <a:spcPts val="400"/>
              </a:spcBef>
              <a:spcAft>
                <a:spcPts val="0"/>
              </a:spcAft>
              <a:buClr>
                <a:schemeClr val="dk1"/>
              </a:buClr>
              <a:buSzPts val="1400"/>
              <a:buFont typeface="Arial"/>
              <a:buChar char="•"/>
            </a:pPr>
            <a:r>
              <a:rPr i="0" lang="en" sz="1600" u="none" cap="none" strike="noStrike">
                <a:solidFill>
                  <a:schemeClr val="dk1"/>
                </a:solidFill>
                <a:latin typeface="Roboto"/>
                <a:ea typeface="Roboto"/>
                <a:cs typeface="Roboto"/>
                <a:sym typeface="Roboto"/>
              </a:rPr>
              <a:t>Two underlying configuration functions</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void set_dir(uint64 address, bool forwards)</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void set_duty(uint64 address, uint32 duty)</a:t>
            </a:r>
            <a:endParaRPr sz="1100">
              <a:latin typeface="Roboto"/>
              <a:ea typeface="Roboto"/>
              <a:cs typeface="Roboto"/>
              <a:sym typeface="Roboto"/>
            </a:endParaRPr>
          </a:p>
          <a:p>
            <a:pPr indent="-177800" lvl="0" marL="177800" marR="0" rtl="0" algn="l">
              <a:lnSpc>
                <a:spcPct val="70000"/>
              </a:lnSpc>
              <a:spcBef>
                <a:spcPts val="800"/>
              </a:spcBef>
              <a:spcAft>
                <a:spcPts val="0"/>
              </a:spcAft>
              <a:buClr>
                <a:schemeClr val="dk1"/>
              </a:buClr>
              <a:buSzPts val="1600"/>
              <a:buFont typeface="Roboto"/>
              <a:buChar char="•"/>
            </a:pPr>
            <a:r>
              <a:rPr i="0" lang="en" sz="1600" u="none" cap="none" strike="noStrike">
                <a:solidFill>
                  <a:schemeClr val="dk1"/>
                </a:solidFill>
                <a:latin typeface="Roboto"/>
                <a:ea typeface="Roboto"/>
                <a:cs typeface="Roboto"/>
                <a:sym typeface="Roboto"/>
              </a:rPr>
              <a:t> Eight ease-of-use functions, two for each PWM generator</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Four “set_duty” functions</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Four “set_dir” functions</a:t>
            </a:r>
            <a:endParaRPr sz="1100">
              <a:latin typeface="Roboto"/>
              <a:ea typeface="Roboto"/>
              <a:cs typeface="Roboto"/>
              <a:sym typeface="Roboto"/>
            </a:endParaRPr>
          </a:p>
          <a:p>
            <a:pPr indent="-177800" lvl="0" marL="177800" marR="0" rtl="0" algn="l">
              <a:lnSpc>
                <a:spcPct val="70000"/>
              </a:lnSpc>
              <a:spcBef>
                <a:spcPts val="800"/>
              </a:spcBef>
              <a:spcAft>
                <a:spcPts val="0"/>
              </a:spcAft>
              <a:buClr>
                <a:schemeClr val="dk1"/>
              </a:buClr>
              <a:buSzPts val="1600"/>
              <a:buFont typeface="Roboto"/>
              <a:buChar char="•"/>
            </a:pPr>
            <a:r>
              <a:rPr i="0" lang="en" sz="1600" u="none" cap="none" strike="noStrike">
                <a:solidFill>
                  <a:schemeClr val="dk1"/>
                </a:solidFill>
                <a:latin typeface="Roboto"/>
                <a:ea typeface="Roboto"/>
                <a:cs typeface="Roboto"/>
                <a:sym typeface="Roboto"/>
              </a:rPr>
              <a:t>Two synchronization functions</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void set_enable(bool)</a:t>
            </a:r>
            <a:endParaRPr sz="1100">
              <a:latin typeface="Roboto"/>
              <a:ea typeface="Roboto"/>
              <a:cs typeface="Roboto"/>
              <a:sym typeface="Roboto"/>
            </a:endParaRPr>
          </a:p>
          <a:p>
            <a:pPr indent="-177800" lvl="2" marL="863600" marR="0" rtl="0" algn="l">
              <a:lnSpc>
                <a:spcPct val="70000"/>
              </a:lnSpc>
              <a:spcBef>
                <a:spcPts val="400"/>
              </a:spcBef>
              <a:spcAft>
                <a:spcPts val="0"/>
              </a:spcAft>
              <a:buClr>
                <a:schemeClr val="dk1"/>
              </a:buClr>
              <a:buSzPts val="1200"/>
              <a:buFont typeface="Roboto"/>
              <a:buChar char="•"/>
            </a:pPr>
            <a:r>
              <a:rPr i="0" lang="en" sz="1200" u="none" cap="none" strike="noStrike">
                <a:solidFill>
                  <a:schemeClr val="dk1"/>
                </a:solidFill>
                <a:latin typeface="Roboto"/>
                <a:ea typeface="Roboto"/>
                <a:cs typeface="Roboto"/>
                <a:sym typeface="Roboto"/>
              </a:rPr>
              <a:t>Turns all four PWM signals on and off at once</a:t>
            </a:r>
            <a:endParaRPr sz="1100">
              <a:latin typeface="Roboto"/>
              <a:ea typeface="Roboto"/>
              <a:cs typeface="Roboto"/>
              <a:sym typeface="Roboto"/>
            </a:endParaRPr>
          </a:p>
          <a:p>
            <a:pPr indent="-177800" lvl="1" marL="520700" marR="0" rtl="0" algn="l">
              <a:lnSpc>
                <a:spcPct val="70000"/>
              </a:lnSpc>
              <a:spcBef>
                <a:spcPts val="400"/>
              </a:spcBef>
              <a:spcAft>
                <a:spcPts val="0"/>
              </a:spcAft>
              <a:buClr>
                <a:schemeClr val="dk1"/>
              </a:buClr>
              <a:buSzPts val="1400"/>
              <a:buFont typeface="Roboto"/>
              <a:buChar char="•"/>
            </a:pPr>
            <a:r>
              <a:rPr i="0" lang="en" sz="1400" u="none" cap="none" strike="noStrike">
                <a:solidFill>
                  <a:schemeClr val="dk1"/>
                </a:solidFill>
                <a:latin typeface="Roboto"/>
                <a:ea typeface="Roboto"/>
                <a:cs typeface="Roboto"/>
                <a:sym typeface="Roboto"/>
              </a:rPr>
              <a:t>void reassert_enable()</a:t>
            </a:r>
            <a:endParaRPr sz="1100">
              <a:latin typeface="Roboto"/>
              <a:ea typeface="Roboto"/>
              <a:cs typeface="Roboto"/>
              <a:sym typeface="Roboto"/>
            </a:endParaRPr>
          </a:p>
          <a:p>
            <a:pPr indent="-177800" lvl="2" marL="863600" marR="0" rtl="0" algn="l">
              <a:lnSpc>
                <a:spcPct val="70000"/>
              </a:lnSpc>
              <a:spcBef>
                <a:spcPts val="400"/>
              </a:spcBef>
              <a:spcAft>
                <a:spcPts val="0"/>
              </a:spcAft>
              <a:buClr>
                <a:schemeClr val="dk1"/>
              </a:buClr>
              <a:buSzPts val="1200"/>
              <a:buFont typeface="Roboto"/>
              <a:buChar char="•"/>
            </a:pPr>
            <a:r>
              <a:rPr i="0" lang="en" sz="1200" u="none" cap="none" strike="noStrike">
                <a:solidFill>
                  <a:schemeClr val="dk1"/>
                </a:solidFill>
                <a:latin typeface="Roboto"/>
                <a:ea typeface="Roboto"/>
                <a:cs typeface="Roboto"/>
                <a:sym typeface="Roboto"/>
              </a:rPr>
              <a:t>Causes the PWM generators to simultaneously ingest duty cycles without stopping</a:t>
            </a:r>
            <a:endParaRPr sz="1100">
              <a:latin typeface="Roboto"/>
              <a:ea typeface="Roboto"/>
              <a:cs typeface="Roboto"/>
              <a:sym typeface="Roboto"/>
            </a:endParaRPr>
          </a:p>
        </p:txBody>
      </p:sp>
      <p:sp>
        <p:nvSpPr>
          <p:cNvPr id="177" name="Shape 17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537333" y="405781"/>
            <a:ext cx="6400350"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Encoders</a:t>
            </a:r>
            <a:endParaRPr i="0" sz="3300" u="none" cap="none" strike="noStrike">
              <a:solidFill>
                <a:schemeClr val="dk1"/>
              </a:solidFill>
              <a:latin typeface="Roboto"/>
              <a:ea typeface="Roboto"/>
              <a:cs typeface="Roboto"/>
              <a:sym typeface="Roboto"/>
            </a:endParaRPr>
          </a:p>
        </p:txBody>
      </p:sp>
      <p:pic>
        <p:nvPicPr>
          <p:cNvPr id="183" name="Shape 183"/>
          <p:cNvPicPr preferRelativeResize="0"/>
          <p:nvPr/>
        </p:nvPicPr>
        <p:blipFill>
          <a:blip r:embed="rId3">
            <a:alphaModFix/>
          </a:blip>
          <a:stretch>
            <a:fillRect/>
          </a:stretch>
        </p:blipFill>
        <p:spPr>
          <a:xfrm>
            <a:off x="4929425" y="1535452"/>
            <a:ext cx="3936250" cy="2288700"/>
          </a:xfrm>
          <a:prstGeom prst="rect">
            <a:avLst/>
          </a:prstGeom>
          <a:noFill/>
          <a:ln>
            <a:noFill/>
          </a:ln>
        </p:spPr>
      </p:pic>
      <p:sp>
        <p:nvSpPr>
          <p:cNvPr id="184" name="Shape 184"/>
          <p:cNvSpPr txBox="1"/>
          <p:nvPr/>
        </p:nvSpPr>
        <p:spPr>
          <a:xfrm>
            <a:off x="914875" y="1400450"/>
            <a:ext cx="3936300" cy="317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Update the number of state changes into registers every fixed amount of time (fixed Δt method).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Calculate velocity of the Rover.</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Optional: Determine the direction and change of direction.</a:t>
            </a:r>
            <a:endParaRPr>
              <a:latin typeface="Roboto"/>
              <a:ea typeface="Roboto"/>
              <a:cs typeface="Roboto"/>
              <a:sym typeface="Roboto"/>
            </a:endParaRPr>
          </a:p>
        </p:txBody>
      </p:sp>
      <p:sp>
        <p:nvSpPr>
          <p:cNvPr id="185" name="Shape 185"/>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513275" y="0"/>
            <a:ext cx="6960300" cy="1129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latin typeface="Roboto"/>
                <a:ea typeface="Roboto"/>
                <a:cs typeface="Roboto"/>
                <a:sym typeface="Roboto"/>
              </a:rPr>
              <a:t>Subsystem – Encoders – C</a:t>
            </a:r>
            <a:endParaRPr i="0" sz="3300" u="none" cap="none" strike="noStrike">
              <a:solidFill>
                <a:schemeClr val="dk1"/>
              </a:solidFill>
              <a:latin typeface="Roboto"/>
              <a:ea typeface="Roboto"/>
              <a:cs typeface="Roboto"/>
              <a:sym typeface="Roboto"/>
            </a:endParaRPr>
          </a:p>
        </p:txBody>
      </p:sp>
      <p:sp>
        <p:nvSpPr>
          <p:cNvPr id="191" name="Shape 191"/>
          <p:cNvSpPr txBox="1"/>
          <p:nvPr>
            <p:ph idx="1" type="body"/>
          </p:nvPr>
        </p:nvSpPr>
        <p:spPr>
          <a:xfrm>
            <a:off x="513270" y="1129800"/>
            <a:ext cx="6400200" cy="27108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Four clearable encoder registers</a:t>
            </a:r>
            <a:endParaRPr i="0" sz="2100" u="none" cap="none" strike="noStrike">
              <a:solidFill>
                <a:schemeClr val="dk1"/>
              </a:solidFill>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uint32 read_encoder(uint64 address)</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 Four ease-of-use functions, one for each encoder</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read_encoder_A, _B, _C, _D</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Each calls the underlying read_encoder function with the correct address</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clear_encoders()</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Clears all registers</a:t>
            </a:r>
            <a:endParaRPr i="0" sz="1800" u="none" cap="none" strike="noStrike">
              <a:solidFill>
                <a:schemeClr val="dk1"/>
              </a:solidFill>
              <a:latin typeface="Roboto"/>
              <a:ea typeface="Roboto"/>
              <a:cs typeface="Roboto"/>
              <a:sym typeface="Roboto"/>
            </a:endParaRPr>
          </a:p>
        </p:txBody>
      </p:sp>
      <p:sp>
        <p:nvSpPr>
          <p:cNvPr id="192" name="Shape 192"/>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537333" y="405781"/>
            <a:ext cx="6400350"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Ultrasonic Sensors</a:t>
            </a:r>
            <a:endParaRPr i="0" sz="3300" u="none" cap="none" strike="noStrike">
              <a:solidFill>
                <a:schemeClr val="dk1"/>
              </a:solidFill>
              <a:latin typeface="Roboto"/>
              <a:ea typeface="Roboto"/>
              <a:cs typeface="Roboto"/>
              <a:sym typeface="Roboto"/>
            </a:endParaRPr>
          </a:p>
        </p:txBody>
      </p:sp>
      <p:sp>
        <p:nvSpPr>
          <p:cNvPr id="198" name="Shape 198"/>
          <p:cNvSpPr txBox="1"/>
          <p:nvPr/>
        </p:nvSpPr>
        <p:spPr>
          <a:xfrm>
            <a:off x="914875" y="1400450"/>
            <a:ext cx="5645100" cy="317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Have two modes of operation: Trigger Mode and Continuous Mode.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Trigger Mode: Only measure distance when instructed by CPU.</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Continuous Mode: Measure distance every fixed amount of time.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Implement a timeout which indicates no obstacle.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Store the result in a register.</a:t>
            </a:r>
            <a:endParaRPr>
              <a:latin typeface="Roboto"/>
              <a:ea typeface="Roboto"/>
              <a:cs typeface="Roboto"/>
              <a:sym typeface="Roboto"/>
            </a:endParaRPr>
          </a:p>
        </p:txBody>
      </p:sp>
      <p:sp>
        <p:nvSpPr>
          <p:cNvPr id="199" name="Shape 199"/>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Ultrasonic Sensors</a:t>
            </a:r>
            <a:endParaRPr i="0" sz="3300" u="none" cap="none" strike="noStrike">
              <a:solidFill>
                <a:schemeClr val="dk1"/>
              </a:solidFill>
              <a:latin typeface="Roboto"/>
              <a:ea typeface="Roboto"/>
              <a:cs typeface="Roboto"/>
              <a:sym typeface="Roboto"/>
            </a:endParaRPr>
          </a:p>
        </p:txBody>
      </p:sp>
      <p:pic>
        <p:nvPicPr>
          <p:cNvPr id="205" name="Shape 205"/>
          <p:cNvPicPr preferRelativeResize="0"/>
          <p:nvPr/>
        </p:nvPicPr>
        <p:blipFill>
          <a:blip r:embed="rId3">
            <a:alphaModFix/>
          </a:blip>
          <a:stretch>
            <a:fillRect/>
          </a:stretch>
        </p:blipFill>
        <p:spPr>
          <a:xfrm>
            <a:off x="572400" y="1873663"/>
            <a:ext cx="1495425" cy="1143000"/>
          </a:xfrm>
          <a:prstGeom prst="rect">
            <a:avLst/>
          </a:prstGeom>
          <a:noFill/>
          <a:ln>
            <a:noFill/>
          </a:ln>
        </p:spPr>
      </p:pic>
      <p:pic>
        <p:nvPicPr>
          <p:cNvPr id="206" name="Shape 206"/>
          <p:cNvPicPr preferRelativeResize="0"/>
          <p:nvPr/>
        </p:nvPicPr>
        <p:blipFill>
          <a:blip r:embed="rId4">
            <a:alphaModFix/>
          </a:blip>
          <a:stretch>
            <a:fillRect/>
          </a:stretch>
        </p:blipFill>
        <p:spPr>
          <a:xfrm>
            <a:off x="2220225" y="1535462"/>
            <a:ext cx="6147484" cy="3303238"/>
          </a:xfrm>
          <a:prstGeom prst="rect">
            <a:avLst/>
          </a:prstGeom>
          <a:noFill/>
          <a:ln>
            <a:noFill/>
          </a:ln>
        </p:spPr>
      </p:pic>
      <p:sp>
        <p:nvSpPr>
          <p:cNvPr id="207" name="Shape 20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537325" y="405775"/>
            <a:ext cx="76299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Ultrasonic Sensors (cont</a:t>
            </a:r>
            <a:r>
              <a:rPr lang="en">
                <a:latin typeface="Roboto"/>
                <a:ea typeface="Roboto"/>
                <a:cs typeface="Roboto"/>
                <a:sym typeface="Roboto"/>
              </a:rPr>
              <a:t>.)</a:t>
            </a:r>
            <a:endParaRPr i="0" sz="3300" u="none" cap="none" strike="noStrike">
              <a:solidFill>
                <a:schemeClr val="dk1"/>
              </a:solidFill>
              <a:latin typeface="Roboto"/>
              <a:ea typeface="Roboto"/>
              <a:cs typeface="Roboto"/>
              <a:sym typeface="Roboto"/>
            </a:endParaRPr>
          </a:p>
        </p:txBody>
      </p:sp>
      <p:pic>
        <p:nvPicPr>
          <p:cNvPr id="213" name="Shape 213"/>
          <p:cNvPicPr preferRelativeResize="0"/>
          <p:nvPr/>
        </p:nvPicPr>
        <p:blipFill>
          <a:blip r:embed="rId3">
            <a:alphaModFix/>
          </a:blip>
          <a:stretch>
            <a:fillRect/>
          </a:stretch>
        </p:blipFill>
        <p:spPr>
          <a:xfrm>
            <a:off x="4847475" y="1391876"/>
            <a:ext cx="4075075" cy="1864525"/>
          </a:xfrm>
          <a:prstGeom prst="rect">
            <a:avLst/>
          </a:prstGeom>
          <a:noFill/>
          <a:ln>
            <a:noFill/>
          </a:ln>
        </p:spPr>
      </p:pic>
      <p:pic>
        <p:nvPicPr>
          <p:cNvPr id="214" name="Shape 214"/>
          <p:cNvPicPr preferRelativeResize="0"/>
          <p:nvPr/>
        </p:nvPicPr>
        <p:blipFill>
          <a:blip r:embed="rId4">
            <a:alphaModFix/>
          </a:blip>
          <a:stretch>
            <a:fillRect/>
          </a:stretch>
        </p:blipFill>
        <p:spPr>
          <a:xfrm>
            <a:off x="537325" y="3339250"/>
            <a:ext cx="5438175" cy="1663650"/>
          </a:xfrm>
          <a:prstGeom prst="rect">
            <a:avLst/>
          </a:prstGeom>
          <a:noFill/>
          <a:ln>
            <a:noFill/>
          </a:ln>
        </p:spPr>
      </p:pic>
      <p:pic>
        <p:nvPicPr>
          <p:cNvPr id="215" name="Shape 215"/>
          <p:cNvPicPr preferRelativeResize="0"/>
          <p:nvPr/>
        </p:nvPicPr>
        <p:blipFill>
          <a:blip r:embed="rId5">
            <a:alphaModFix/>
          </a:blip>
          <a:stretch>
            <a:fillRect/>
          </a:stretch>
        </p:blipFill>
        <p:spPr>
          <a:xfrm>
            <a:off x="537321" y="1759234"/>
            <a:ext cx="4119209" cy="1129800"/>
          </a:xfrm>
          <a:prstGeom prst="rect">
            <a:avLst/>
          </a:prstGeom>
          <a:noFill/>
          <a:ln>
            <a:noFill/>
          </a:ln>
        </p:spPr>
      </p:pic>
      <p:sp>
        <p:nvSpPr>
          <p:cNvPr id="216" name="Shape 21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152400" y="152400"/>
            <a:ext cx="5182925" cy="3453625"/>
          </a:xfrm>
          <a:prstGeom prst="rect">
            <a:avLst/>
          </a:prstGeom>
          <a:noFill/>
          <a:ln>
            <a:noFill/>
          </a:ln>
        </p:spPr>
      </p:pic>
      <p:pic>
        <p:nvPicPr>
          <p:cNvPr id="75" name="Shape 75"/>
          <p:cNvPicPr preferRelativeResize="0"/>
          <p:nvPr/>
        </p:nvPicPr>
        <p:blipFill>
          <a:blip r:embed="rId4">
            <a:alphaModFix/>
          </a:blip>
          <a:stretch>
            <a:fillRect/>
          </a:stretch>
        </p:blipFill>
        <p:spPr>
          <a:xfrm>
            <a:off x="5634638" y="2585626"/>
            <a:ext cx="2820440" cy="2014600"/>
          </a:xfrm>
          <a:prstGeom prst="rect">
            <a:avLst/>
          </a:prstGeom>
          <a:noFill/>
          <a:ln>
            <a:noFill/>
          </a:ln>
        </p:spPr>
      </p:pic>
      <p:sp>
        <p:nvSpPr>
          <p:cNvPr id="76" name="Shape 7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513270" y="0"/>
            <a:ext cx="6400200" cy="1129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latin typeface="Roboto"/>
                <a:ea typeface="Roboto"/>
                <a:cs typeface="Roboto"/>
                <a:sym typeface="Roboto"/>
              </a:rPr>
              <a:t>Subsystem – Sonic Sensors – C</a:t>
            </a:r>
            <a:endParaRPr i="0" sz="3300" u="none" cap="none" strike="noStrike">
              <a:solidFill>
                <a:schemeClr val="dk1"/>
              </a:solidFill>
              <a:latin typeface="Roboto"/>
              <a:ea typeface="Roboto"/>
              <a:cs typeface="Roboto"/>
              <a:sym typeface="Roboto"/>
            </a:endParaRPr>
          </a:p>
        </p:txBody>
      </p:sp>
      <p:sp>
        <p:nvSpPr>
          <p:cNvPr id="222" name="Shape 222"/>
          <p:cNvSpPr txBox="1"/>
          <p:nvPr>
            <p:ph idx="1" type="body"/>
          </p:nvPr>
        </p:nvSpPr>
        <p:spPr>
          <a:xfrm>
            <a:off x="513270" y="1129800"/>
            <a:ext cx="6400200" cy="27108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Each of the three sonic sensors has:</a:t>
            </a:r>
            <a:endParaRPr i="0" sz="2100" u="none" cap="none" strike="noStrike">
              <a:solidFill>
                <a:schemeClr val="dk1"/>
              </a:solidFill>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A read register that can be polled</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An interrupt configuration register</a:t>
            </a:r>
            <a:endParaRPr i="0" sz="1800" u="none" cap="none" strike="noStrike">
              <a:solidFill>
                <a:schemeClr val="dk1"/>
              </a:solidFill>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An interrupt threshold register</a:t>
            </a:r>
            <a:endParaRPr i="0" sz="1800" u="none" cap="none" strike="noStrike">
              <a:solidFill>
                <a:schemeClr val="dk1"/>
              </a:solidFill>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uint32 read_sonic(uint64 addr)</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Called in three different ease-of-use functions</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set_interrupt(bool enable)</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Configures interrupt and registers handler</a:t>
            </a:r>
            <a:endParaRPr i="0" sz="1800" u="none" cap="none" strike="noStrike">
              <a:solidFill>
                <a:schemeClr val="dk1"/>
              </a:solidFill>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clear_interrupt_flag(uint64 addr)</a:t>
            </a:r>
            <a:endParaRPr i="0" sz="2100" u="none" cap="none" strike="noStrike">
              <a:solidFill>
                <a:schemeClr val="dk1"/>
              </a:solidFill>
              <a:latin typeface="Roboto"/>
              <a:ea typeface="Roboto"/>
              <a:cs typeface="Roboto"/>
              <a:sym typeface="Roboto"/>
            </a:endParaRPr>
          </a:p>
        </p:txBody>
      </p:sp>
      <p:sp>
        <p:nvSpPr>
          <p:cNvPr id="223" name="Shape 22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a:t>
            </a:r>
            <a:r>
              <a:rPr lang="en">
                <a:latin typeface="Roboto"/>
                <a:ea typeface="Roboto"/>
                <a:cs typeface="Roboto"/>
                <a:sym typeface="Roboto"/>
              </a:rPr>
              <a:t>IMU</a:t>
            </a:r>
            <a:endParaRPr i="0" sz="3300" u="none" cap="none" strike="noStrike">
              <a:solidFill>
                <a:schemeClr val="dk1"/>
              </a:solidFill>
              <a:latin typeface="Roboto"/>
              <a:ea typeface="Roboto"/>
              <a:cs typeface="Roboto"/>
              <a:sym typeface="Roboto"/>
            </a:endParaRPr>
          </a:p>
        </p:txBody>
      </p:sp>
      <p:sp>
        <p:nvSpPr>
          <p:cNvPr id="229" name="Shape 229"/>
          <p:cNvSpPr txBox="1"/>
          <p:nvPr/>
        </p:nvSpPr>
        <p:spPr>
          <a:xfrm>
            <a:off x="914875" y="1400450"/>
            <a:ext cx="5645100" cy="317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Communicate via I2C interface.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Determine velocity (both linear and angular) and acceleration of the Rover.</a:t>
            </a:r>
            <a:endParaRPr>
              <a:latin typeface="Roboto"/>
              <a:ea typeface="Roboto"/>
              <a:cs typeface="Roboto"/>
              <a:sym typeface="Roboto"/>
            </a:endParaRPr>
          </a:p>
        </p:txBody>
      </p:sp>
      <p:sp>
        <p:nvSpPr>
          <p:cNvPr id="230" name="Shape 23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513275" y="0"/>
            <a:ext cx="6400200" cy="1128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latin typeface="Roboto"/>
                <a:ea typeface="Roboto"/>
                <a:cs typeface="Roboto"/>
                <a:sym typeface="Roboto"/>
              </a:rPr>
              <a:t>Subsystem – Gyro IMU – C</a:t>
            </a:r>
            <a:endParaRPr i="0" sz="3300" u="none" cap="none" strike="noStrike">
              <a:solidFill>
                <a:schemeClr val="dk1"/>
              </a:solidFill>
              <a:latin typeface="Roboto"/>
              <a:ea typeface="Roboto"/>
              <a:cs typeface="Roboto"/>
              <a:sym typeface="Roboto"/>
            </a:endParaRPr>
          </a:p>
        </p:txBody>
      </p:sp>
      <p:sp>
        <p:nvSpPr>
          <p:cNvPr id="236" name="Shape 236"/>
          <p:cNvSpPr txBox="1"/>
          <p:nvPr>
            <p:ph idx="1" type="body"/>
          </p:nvPr>
        </p:nvSpPr>
        <p:spPr>
          <a:xfrm>
            <a:off x="513270" y="975600"/>
            <a:ext cx="6400200" cy="27108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Uses I2C instead of AXI registers</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configure_mpu</a:t>
            </a:r>
            <a:r>
              <a:rPr lang="en">
                <a:latin typeface="Roboto"/>
                <a:ea typeface="Roboto"/>
                <a:cs typeface="Roboto"/>
                <a:sym typeface="Roboto"/>
              </a:rPr>
              <a:t>9250</a:t>
            </a:r>
            <a:r>
              <a:rPr i="0" lang="en" sz="2100" u="none" cap="none" strike="noStrike">
                <a:solidFill>
                  <a:schemeClr val="dk1"/>
                </a:solidFill>
                <a:latin typeface="Roboto"/>
                <a:ea typeface="Roboto"/>
                <a:cs typeface="Roboto"/>
                <a:sym typeface="Roboto"/>
              </a:rPr>
              <a:t>()</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Sets the configuration registers for the IMU’s gyro and accelerometer</a:t>
            </a:r>
            <a:endParaRPr i="0" sz="1800" u="none" cap="none" strike="noStrike">
              <a:solidFill>
                <a:schemeClr val="dk1"/>
              </a:solidFill>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uint16 read_gyro_x(), read_gyro_y(), read_gyro_z()</a:t>
            </a:r>
            <a:endParaRPr i="0" sz="2100" u="none" cap="none" strike="noStrike">
              <a:solidFill>
                <a:schemeClr val="dk1"/>
              </a:solidFill>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uint16 read_accel_x(), _y(), _z()</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bool self_test()</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Runs the MPU-</a:t>
            </a:r>
            <a:r>
              <a:rPr lang="en">
                <a:latin typeface="Roboto"/>
                <a:ea typeface="Roboto"/>
                <a:cs typeface="Roboto"/>
                <a:sym typeface="Roboto"/>
              </a:rPr>
              <a:t>9250</a:t>
            </a:r>
            <a:r>
              <a:rPr i="0" lang="en" sz="1800" u="none" cap="none" strike="noStrike">
                <a:solidFill>
                  <a:schemeClr val="dk1"/>
                </a:solidFill>
                <a:latin typeface="Roboto"/>
                <a:ea typeface="Roboto"/>
                <a:cs typeface="Roboto"/>
                <a:sym typeface="Roboto"/>
              </a:rPr>
              <a:t>’s self-test diagnostic and returns a pass or failure result</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Further research: using the built-in digital motion processing feature</a:t>
            </a:r>
            <a:endParaRPr i="0" sz="2100" u="none" cap="none" strike="noStrike">
              <a:solidFill>
                <a:schemeClr val="dk1"/>
              </a:solidFill>
              <a:latin typeface="Roboto"/>
              <a:ea typeface="Roboto"/>
              <a:cs typeface="Roboto"/>
              <a:sym typeface="Roboto"/>
            </a:endParaRPr>
          </a:p>
        </p:txBody>
      </p:sp>
      <p:sp>
        <p:nvSpPr>
          <p:cNvPr id="237" name="Shape 23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a:t>
            </a:r>
            <a:r>
              <a:rPr lang="en">
                <a:latin typeface="Roboto"/>
                <a:ea typeface="Roboto"/>
                <a:cs typeface="Roboto"/>
                <a:sym typeface="Roboto"/>
              </a:rPr>
              <a:t>LEDs</a:t>
            </a:r>
            <a:endParaRPr i="0" sz="3300" u="none" cap="none" strike="noStrike">
              <a:solidFill>
                <a:schemeClr val="dk1"/>
              </a:solidFill>
              <a:latin typeface="Roboto"/>
              <a:ea typeface="Roboto"/>
              <a:cs typeface="Roboto"/>
              <a:sym typeface="Roboto"/>
            </a:endParaRPr>
          </a:p>
        </p:txBody>
      </p:sp>
      <p:sp>
        <p:nvSpPr>
          <p:cNvPr id="243" name="Shape 243"/>
          <p:cNvSpPr txBox="1"/>
          <p:nvPr/>
        </p:nvSpPr>
        <p:spPr>
          <a:xfrm>
            <a:off x="229900" y="1535575"/>
            <a:ext cx="2111100" cy="36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accent3"/>
                </a:solidFill>
                <a:latin typeface="Roboto"/>
                <a:ea typeface="Roboto"/>
                <a:cs typeface="Roboto"/>
                <a:sym typeface="Roboto"/>
              </a:rPr>
              <a:t>LED 1 ON </a:t>
            </a:r>
            <a:r>
              <a:rPr lang="en">
                <a:latin typeface="Roboto"/>
                <a:ea typeface="Roboto"/>
                <a:cs typeface="Roboto"/>
                <a:sym typeface="Roboto"/>
              </a:rPr>
              <a:t>= Power On</a:t>
            </a:r>
            <a:endParaRPr>
              <a:latin typeface="Roboto"/>
              <a:ea typeface="Roboto"/>
              <a:cs typeface="Roboto"/>
              <a:sym typeface="Roboto"/>
            </a:endParaRPr>
          </a:p>
        </p:txBody>
      </p:sp>
      <p:sp>
        <p:nvSpPr>
          <p:cNvPr id="244" name="Shape 244"/>
          <p:cNvSpPr txBox="1"/>
          <p:nvPr/>
        </p:nvSpPr>
        <p:spPr>
          <a:xfrm>
            <a:off x="2782625" y="1492575"/>
            <a:ext cx="6308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Power On Successful = </a:t>
            </a:r>
            <a:r>
              <a:rPr lang="en">
                <a:solidFill>
                  <a:schemeClr val="accent3"/>
                </a:solidFill>
                <a:latin typeface="Roboto"/>
                <a:ea typeface="Roboto"/>
                <a:cs typeface="Roboto"/>
                <a:sym typeface="Roboto"/>
              </a:rPr>
              <a:t>LED 1 </a:t>
            </a:r>
            <a:r>
              <a:rPr lang="en">
                <a:solidFill>
                  <a:srgbClr val="0000FF"/>
                </a:solidFill>
                <a:latin typeface="Roboto"/>
                <a:ea typeface="Roboto"/>
                <a:cs typeface="Roboto"/>
                <a:sym typeface="Roboto"/>
              </a:rPr>
              <a:t>{.5s}</a:t>
            </a:r>
            <a:r>
              <a:rPr lang="en">
                <a:latin typeface="Roboto"/>
                <a:ea typeface="Roboto"/>
                <a:cs typeface="Roboto"/>
                <a:sym typeface="Roboto"/>
              </a:rPr>
              <a:t> </a:t>
            </a:r>
            <a:r>
              <a:rPr lang="en">
                <a:solidFill>
                  <a:schemeClr val="accent3"/>
                </a:solidFill>
                <a:latin typeface="Roboto"/>
                <a:ea typeface="Roboto"/>
                <a:cs typeface="Roboto"/>
                <a:sym typeface="Roboto"/>
              </a:rPr>
              <a:t>LED 2</a:t>
            </a:r>
            <a:r>
              <a:rPr lang="en">
                <a:latin typeface="Roboto"/>
                <a:ea typeface="Roboto"/>
                <a:cs typeface="Roboto"/>
                <a:sym typeface="Roboto"/>
              </a:rPr>
              <a:t> </a:t>
            </a:r>
            <a:r>
              <a:rPr lang="en">
                <a:solidFill>
                  <a:srgbClr val="0000FF"/>
                </a:solidFill>
                <a:latin typeface="Roboto"/>
                <a:ea typeface="Roboto"/>
                <a:cs typeface="Roboto"/>
                <a:sym typeface="Roboto"/>
              </a:rPr>
              <a:t>{.5s}</a:t>
            </a:r>
            <a:r>
              <a:rPr lang="en">
                <a:latin typeface="Roboto"/>
                <a:ea typeface="Roboto"/>
                <a:cs typeface="Roboto"/>
                <a:sym typeface="Roboto"/>
              </a:rPr>
              <a:t> </a:t>
            </a:r>
            <a:r>
              <a:rPr lang="en">
                <a:solidFill>
                  <a:schemeClr val="accent3"/>
                </a:solidFill>
                <a:latin typeface="Roboto"/>
                <a:ea typeface="Roboto"/>
                <a:cs typeface="Roboto"/>
                <a:sym typeface="Roboto"/>
              </a:rPr>
              <a:t>LED 3 </a:t>
            </a:r>
            <a:r>
              <a:rPr lang="en">
                <a:solidFill>
                  <a:srgbClr val="0000FF"/>
                </a:solidFill>
                <a:latin typeface="Roboto"/>
                <a:ea typeface="Roboto"/>
                <a:cs typeface="Roboto"/>
                <a:sym typeface="Roboto"/>
              </a:rPr>
              <a:t>{.5s}</a:t>
            </a:r>
            <a:r>
              <a:rPr lang="en">
                <a:latin typeface="Roboto"/>
                <a:ea typeface="Roboto"/>
                <a:cs typeface="Roboto"/>
                <a:sym typeface="Roboto"/>
              </a:rPr>
              <a:t> LED 2 &amp; 3</a:t>
            </a:r>
            <a:endParaRPr>
              <a:latin typeface="Roboto"/>
              <a:ea typeface="Roboto"/>
              <a:cs typeface="Roboto"/>
              <a:sym typeface="Roboto"/>
            </a:endParaRPr>
          </a:p>
        </p:txBody>
      </p:sp>
      <p:sp>
        <p:nvSpPr>
          <p:cNvPr id="245" name="Shape 245"/>
          <p:cNvSpPr txBox="1"/>
          <p:nvPr/>
        </p:nvSpPr>
        <p:spPr>
          <a:xfrm>
            <a:off x="173300" y="3228325"/>
            <a:ext cx="47409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Roboto"/>
                <a:ea typeface="Roboto"/>
                <a:cs typeface="Roboto"/>
                <a:sym typeface="Roboto"/>
              </a:rPr>
              <a:t> </a:t>
            </a:r>
            <a:r>
              <a:rPr lang="en">
                <a:solidFill>
                  <a:schemeClr val="accent3"/>
                </a:solidFill>
                <a:latin typeface="Roboto"/>
                <a:ea typeface="Roboto"/>
                <a:cs typeface="Roboto"/>
                <a:sym typeface="Roboto"/>
              </a:rPr>
              <a:t>L</a:t>
            </a:r>
            <a:r>
              <a:rPr lang="en">
                <a:solidFill>
                  <a:schemeClr val="dk1"/>
                </a:solidFill>
                <a:latin typeface="Roboto"/>
                <a:ea typeface="Roboto"/>
                <a:cs typeface="Roboto"/>
                <a:sym typeface="Roboto"/>
              </a:rPr>
              <a:t>E</a:t>
            </a:r>
            <a:r>
              <a:rPr lang="en">
                <a:solidFill>
                  <a:schemeClr val="accent3"/>
                </a:solidFill>
                <a:latin typeface="Roboto"/>
                <a:ea typeface="Roboto"/>
                <a:cs typeface="Roboto"/>
                <a:sym typeface="Roboto"/>
              </a:rPr>
              <a:t>D </a:t>
            </a:r>
            <a:r>
              <a:rPr lang="en">
                <a:solidFill>
                  <a:schemeClr val="dk1"/>
                </a:solidFill>
                <a:latin typeface="Roboto"/>
                <a:ea typeface="Roboto"/>
                <a:cs typeface="Roboto"/>
                <a:sym typeface="Roboto"/>
              </a:rPr>
              <a:t>1</a:t>
            </a:r>
            <a:r>
              <a:rPr lang="en">
                <a:solidFill>
                  <a:schemeClr val="accent3"/>
                </a:solidFill>
                <a:latin typeface="Roboto"/>
                <a:ea typeface="Roboto"/>
                <a:cs typeface="Roboto"/>
                <a:sym typeface="Roboto"/>
              </a:rPr>
              <a:t> B</a:t>
            </a:r>
            <a:r>
              <a:rPr lang="en">
                <a:solidFill>
                  <a:schemeClr val="dk1"/>
                </a:solidFill>
                <a:latin typeface="Roboto"/>
                <a:ea typeface="Roboto"/>
                <a:cs typeface="Roboto"/>
                <a:sym typeface="Roboto"/>
              </a:rPr>
              <a:t>l</a:t>
            </a:r>
            <a:r>
              <a:rPr lang="en">
                <a:solidFill>
                  <a:schemeClr val="accent3"/>
                </a:solidFill>
                <a:latin typeface="Roboto"/>
                <a:ea typeface="Roboto"/>
                <a:cs typeface="Roboto"/>
                <a:sym typeface="Roboto"/>
              </a:rPr>
              <a:t>i</a:t>
            </a:r>
            <a:r>
              <a:rPr lang="en">
                <a:solidFill>
                  <a:schemeClr val="dk1"/>
                </a:solidFill>
                <a:latin typeface="Roboto"/>
                <a:ea typeface="Roboto"/>
                <a:cs typeface="Roboto"/>
                <a:sym typeface="Roboto"/>
              </a:rPr>
              <a:t>n</a:t>
            </a:r>
            <a:r>
              <a:rPr lang="en">
                <a:solidFill>
                  <a:schemeClr val="accent3"/>
                </a:solidFill>
                <a:latin typeface="Roboto"/>
                <a:ea typeface="Roboto"/>
                <a:cs typeface="Roboto"/>
                <a:sym typeface="Roboto"/>
              </a:rPr>
              <a:t>k </a:t>
            </a:r>
            <a:r>
              <a:rPr lang="en">
                <a:latin typeface="Roboto"/>
                <a:ea typeface="Roboto"/>
                <a:cs typeface="Roboto"/>
                <a:sym typeface="Roboto"/>
              </a:rPr>
              <a:t>= </a:t>
            </a:r>
            <a:r>
              <a:rPr lang="en">
                <a:latin typeface="Roboto"/>
                <a:ea typeface="Roboto"/>
                <a:cs typeface="Roboto"/>
                <a:sym typeface="Roboto"/>
              </a:rPr>
              <a:t>Power On Fault</a:t>
            </a:r>
            <a:endParaRPr>
              <a:solidFill>
                <a:schemeClr val="accent3"/>
              </a:solidFill>
              <a:latin typeface="Roboto"/>
              <a:ea typeface="Roboto"/>
              <a:cs typeface="Roboto"/>
              <a:sym typeface="Roboto"/>
            </a:endParaRPr>
          </a:p>
        </p:txBody>
      </p:sp>
      <p:sp>
        <p:nvSpPr>
          <p:cNvPr id="246" name="Shape 246"/>
          <p:cNvSpPr txBox="1"/>
          <p:nvPr/>
        </p:nvSpPr>
        <p:spPr>
          <a:xfrm>
            <a:off x="229900" y="1840450"/>
            <a:ext cx="19542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3"/>
                </a:solidFill>
                <a:latin typeface="Roboto"/>
                <a:ea typeface="Roboto"/>
                <a:cs typeface="Roboto"/>
                <a:sym typeface="Roboto"/>
              </a:rPr>
              <a:t>LED 2 ON</a:t>
            </a:r>
            <a:r>
              <a:rPr lang="en">
                <a:latin typeface="Roboto"/>
                <a:ea typeface="Roboto"/>
                <a:cs typeface="Roboto"/>
                <a:sym typeface="Roboto"/>
              </a:rPr>
              <a:t> = In Motion</a:t>
            </a:r>
            <a:endParaRPr>
              <a:latin typeface="Roboto"/>
              <a:ea typeface="Roboto"/>
              <a:cs typeface="Roboto"/>
              <a:sym typeface="Roboto"/>
            </a:endParaRPr>
          </a:p>
        </p:txBody>
      </p:sp>
      <p:sp>
        <p:nvSpPr>
          <p:cNvPr id="247" name="Shape 247"/>
          <p:cNvSpPr txBox="1"/>
          <p:nvPr/>
        </p:nvSpPr>
        <p:spPr>
          <a:xfrm>
            <a:off x="229900" y="2176563"/>
            <a:ext cx="25695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3"/>
                </a:solidFill>
                <a:latin typeface="Roboto"/>
                <a:ea typeface="Roboto"/>
                <a:cs typeface="Roboto"/>
                <a:sym typeface="Roboto"/>
              </a:rPr>
              <a:t>LED 3 ON</a:t>
            </a:r>
            <a:r>
              <a:rPr lang="en">
                <a:latin typeface="Roboto"/>
                <a:ea typeface="Roboto"/>
                <a:cs typeface="Roboto"/>
                <a:sym typeface="Roboto"/>
              </a:rPr>
              <a:t> = Obstacle in front</a:t>
            </a:r>
            <a:endParaRPr>
              <a:latin typeface="Roboto"/>
              <a:ea typeface="Roboto"/>
              <a:cs typeface="Roboto"/>
              <a:sym typeface="Roboto"/>
            </a:endParaRPr>
          </a:p>
        </p:txBody>
      </p:sp>
      <p:sp>
        <p:nvSpPr>
          <p:cNvPr id="248" name="Shape 248"/>
          <p:cNvSpPr txBox="1"/>
          <p:nvPr/>
        </p:nvSpPr>
        <p:spPr>
          <a:xfrm>
            <a:off x="229900" y="3547750"/>
            <a:ext cx="29700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3"/>
                </a:solidFill>
                <a:latin typeface="Roboto"/>
                <a:ea typeface="Roboto"/>
                <a:cs typeface="Roboto"/>
                <a:sym typeface="Roboto"/>
              </a:rPr>
              <a:t>L</a:t>
            </a:r>
            <a:r>
              <a:rPr lang="en">
                <a:latin typeface="Roboto"/>
                <a:ea typeface="Roboto"/>
                <a:cs typeface="Roboto"/>
                <a:sym typeface="Roboto"/>
              </a:rPr>
              <a:t>E</a:t>
            </a:r>
            <a:r>
              <a:rPr lang="en">
                <a:solidFill>
                  <a:schemeClr val="accent3"/>
                </a:solidFill>
                <a:latin typeface="Roboto"/>
                <a:ea typeface="Roboto"/>
                <a:cs typeface="Roboto"/>
                <a:sym typeface="Roboto"/>
              </a:rPr>
              <a:t>D </a:t>
            </a:r>
            <a:r>
              <a:rPr lang="en">
                <a:latin typeface="Roboto"/>
                <a:ea typeface="Roboto"/>
                <a:cs typeface="Roboto"/>
                <a:sym typeface="Roboto"/>
              </a:rPr>
              <a:t>2</a:t>
            </a:r>
            <a:r>
              <a:rPr lang="en">
                <a:solidFill>
                  <a:schemeClr val="accent3"/>
                </a:solidFill>
                <a:latin typeface="Roboto"/>
                <a:ea typeface="Roboto"/>
                <a:cs typeface="Roboto"/>
                <a:sym typeface="Roboto"/>
              </a:rPr>
              <a:t> B</a:t>
            </a:r>
            <a:r>
              <a:rPr lang="en">
                <a:latin typeface="Roboto"/>
                <a:ea typeface="Roboto"/>
                <a:cs typeface="Roboto"/>
                <a:sym typeface="Roboto"/>
              </a:rPr>
              <a:t>l</a:t>
            </a:r>
            <a:r>
              <a:rPr lang="en">
                <a:solidFill>
                  <a:schemeClr val="accent3"/>
                </a:solidFill>
                <a:latin typeface="Roboto"/>
                <a:ea typeface="Roboto"/>
                <a:cs typeface="Roboto"/>
                <a:sym typeface="Roboto"/>
              </a:rPr>
              <a:t>i</a:t>
            </a:r>
            <a:r>
              <a:rPr lang="en">
                <a:latin typeface="Roboto"/>
                <a:ea typeface="Roboto"/>
                <a:cs typeface="Roboto"/>
                <a:sym typeface="Roboto"/>
              </a:rPr>
              <a:t>n</a:t>
            </a:r>
            <a:r>
              <a:rPr lang="en">
                <a:solidFill>
                  <a:schemeClr val="accent3"/>
                </a:solidFill>
                <a:latin typeface="Roboto"/>
                <a:ea typeface="Roboto"/>
                <a:cs typeface="Roboto"/>
                <a:sym typeface="Roboto"/>
              </a:rPr>
              <a:t>k</a:t>
            </a:r>
            <a:r>
              <a:rPr lang="en">
                <a:latin typeface="Roboto"/>
                <a:ea typeface="Roboto"/>
                <a:cs typeface="Roboto"/>
                <a:sym typeface="Roboto"/>
              </a:rPr>
              <a:t> = PWM Fault</a:t>
            </a:r>
            <a:endParaRPr>
              <a:latin typeface="Roboto"/>
              <a:ea typeface="Roboto"/>
              <a:cs typeface="Roboto"/>
              <a:sym typeface="Roboto"/>
            </a:endParaRPr>
          </a:p>
        </p:txBody>
      </p:sp>
      <p:sp>
        <p:nvSpPr>
          <p:cNvPr id="249" name="Shape 249"/>
          <p:cNvSpPr txBox="1"/>
          <p:nvPr/>
        </p:nvSpPr>
        <p:spPr>
          <a:xfrm>
            <a:off x="2782625" y="1840450"/>
            <a:ext cx="6308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Power Off = </a:t>
            </a:r>
            <a:r>
              <a:rPr lang="en">
                <a:solidFill>
                  <a:schemeClr val="accent3"/>
                </a:solidFill>
                <a:latin typeface="Roboto"/>
                <a:ea typeface="Roboto"/>
                <a:cs typeface="Roboto"/>
                <a:sym typeface="Roboto"/>
              </a:rPr>
              <a:t>LED 1, </a:t>
            </a:r>
            <a:r>
              <a:rPr lang="en">
                <a:solidFill>
                  <a:schemeClr val="accent3"/>
                </a:solidFill>
                <a:latin typeface="Roboto"/>
                <a:ea typeface="Roboto"/>
                <a:cs typeface="Roboto"/>
                <a:sym typeface="Roboto"/>
              </a:rPr>
              <a:t>LED 2, LED 3</a:t>
            </a:r>
            <a:r>
              <a:rPr lang="en">
                <a:latin typeface="Roboto"/>
                <a:ea typeface="Roboto"/>
                <a:cs typeface="Roboto"/>
                <a:sym typeface="Roboto"/>
              </a:rPr>
              <a:t> </a:t>
            </a:r>
            <a:r>
              <a:rPr lang="en">
                <a:solidFill>
                  <a:srgbClr val="0000FF"/>
                </a:solidFill>
                <a:latin typeface="Roboto"/>
                <a:ea typeface="Roboto"/>
                <a:cs typeface="Roboto"/>
                <a:sym typeface="Roboto"/>
              </a:rPr>
              <a:t>{.5s} </a:t>
            </a:r>
            <a:r>
              <a:rPr lang="en">
                <a:latin typeface="Roboto"/>
                <a:ea typeface="Roboto"/>
                <a:cs typeface="Roboto"/>
                <a:sym typeface="Roboto"/>
              </a:rPr>
              <a:t>LED 3 </a:t>
            </a:r>
            <a:r>
              <a:rPr lang="en">
                <a:solidFill>
                  <a:srgbClr val="0000FF"/>
                </a:solidFill>
                <a:latin typeface="Roboto"/>
                <a:ea typeface="Roboto"/>
                <a:cs typeface="Roboto"/>
                <a:sym typeface="Roboto"/>
              </a:rPr>
              <a:t>{.5s}</a:t>
            </a:r>
            <a:r>
              <a:rPr lang="en">
                <a:latin typeface="Roboto"/>
                <a:ea typeface="Roboto"/>
                <a:cs typeface="Roboto"/>
                <a:sym typeface="Roboto"/>
              </a:rPr>
              <a:t> LED 2</a:t>
            </a:r>
            <a:r>
              <a:rPr lang="en">
                <a:solidFill>
                  <a:schemeClr val="accent3"/>
                </a:solidFill>
                <a:latin typeface="Roboto"/>
                <a:ea typeface="Roboto"/>
                <a:cs typeface="Roboto"/>
                <a:sym typeface="Roboto"/>
              </a:rPr>
              <a:t> </a:t>
            </a:r>
            <a:r>
              <a:rPr lang="en">
                <a:solidFill>
                  <a:srgbClr val="0000FF"/>
                </a:solidFill>
                <a:latin typeface="Roboto"/>
                <a:ea typeface="Roboto"/>
                <a:cs typeface="Roboto"/>
                <a:sym typeface="Roboto"/>
              </a:rPr>
              <a:t>{.5s}</a:t>
            </a:r>
            <a:r>
              <a:rPr lang="en">
                <a:latin typeface="Roboto"/>
                <a:ea typeface="Roboto"/>
                <a:cs typeface="Roboto"/>
                <a:sym typeface="Roboto"/>
              </a:rPr>
              <a:t> LED 1</a:t>
            </a:r>
            <a:endParaRPr>
              <a:latin typeface="Roboto"/>
              <a:ea typeface="Roboto"/>
              <a:cs typeface="Roboto"/>
              <a:sym typeface="Roboto"/>
            </a:endParaRPr>
          </a:p>
        </p:txBody>
      </p:sp>
      <p:sp>
        <p:nvSpPr>
          <p:cNvPr id="250" name="Shape 250"/>
          <p:cNvSpPr txBox="1"/>
          <p:nvPr/>
        </p:nvSpPr>
        <p:spPr>
          <a:xfrm>
            <a:off x="229900" y="3859150"/>
            <a:ext cx="35031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3"/>
                </a:solidFill>
                <a:latin typeface="Roboto"/>
                <a:ea typeface="Roboto"/>
                <a:cs typeface="Roboto"/>
                <a:sym typeface="Roboto"/>
              </a:rPr>
              <a:t>L</a:t>
            </a:r>
            <a:r>
              <a:rPr lang="en">
                <a:latin typeface="Roboto"/>
                <a:ea typeface="Roboto"/>
                <a:cs typeface="Roboto"/>
                <a:sym typeface="Roboto"/>
              </a:rPr>
              <a:t>E</a:t>
            </a:r>
            <a:r>
              <a:rPr lang="en">
                <a:solidFill>
                  <a:schemeClr val="accent3"/>
                </a:solidFill>
                <a:latin typeface="Roboto"/>
                <a:ea typeface="Roboto"/>
                <a:cs typeface="Roboto"/>
                <a:sym typeface="Roboto"/>
              </a:rPr>
              <a:t>D </a:t>
            </a:r>
            <a:r>
              <a:rPr lang="en">
                <a:latin typeface="Roboto"/>
                <a:ea typeface="Roboto"/>
                <a:cs typeface="Roboto"/>
                <a:sym typeface="Roboto"/>
              </a:rPr>
              <a:t>3</a:t>
            </a:r>
            <a:r>
              <a:rPr lang="en">
                <a:solidFill>
                  <a:schemeClr val="accent3"/>
                </a:solidFill>
                <a:latin typeface="Roboto"/>
                <a:ea typeface="Roboto"/>
                <a:cs typeface="Roboto"/>
                <a:sym typeface="Roboto"/>
              </a:rPr>
              <a:t> B</a:t>
            </a:r>
            <a:r>
              <a:rPr lang="en">
                <a:latin typeface="Roboto"/>
                <a:ea typeface="Roboto"/>
                <a:cs typeface="Roboto"/>
                <a:sym typeface="Roboto"/>
              </a:rPr>
              <a:t>l</a:t>
            </a:r>
            <a:r>
              <a:rPr lang="en">
                <a:solidFill>
                  <a:schemeClr val="accent3"/>
                </a:solidFill>
                <a:latin typeface="Roboto"/>
                <a:ea typeface="Roboto"/>
                <a:cs typeface="Roboto"/>
                <a:sym typeface="Roboto"/>
              </a:rPr>
              <a:t>i</a:t>
            </a:r>
            <a:r>
              <a:rPr lang="en">
                <a:latin typeface="Roboto"/>
                <a:ea typeface="Roboto"/>
                <a:cs typeface="Roboto"/>
                <a:sym typeface="Roboto"/>
              </a:rPr>
              <a:t>n</a:t>
            </a:r>
            <a:r>
              <a:rPr lang="en">
                <a:solidFill>
                  <a:schemeClr val="accent3"/>
                </a:solidFill>
                <a:latin typeface="Roboto"/>
                <a:ea typeface="Roboto"/>
                <a:cs typeface="Roboto"/>
                <a:sym typeface="Roboto"/>
              </a:rPr>
              <a:t>k</a:t>
            </a:r>
            <a:r>
              <a:rPr lang="en">
                <a:latin typeface="Roboto"/>
                <a:ea typeface="Roboto"/>
                <a:cs typeface="Roboto"/>
                <a:sym typeface="Roboto"/>
              </a:rPr>
              <a:t> = Ultrasonic Sensor Fault</a:t>
            </a:r>
            <a:endParaRPr>
              <a:latin typeface="Roboto"/>
              <a:ea typeface="Roboto"/>
              <a:cs typeface="Roboto"/>
              <a:sym typeface="Roboto"/>
            </a:endParaRPr>
          </a:p>
        </p:txBody>
      </p:sp>
      <p:sp>
        <p:nvSpPr>
          <p:cNvPr id="251" name="Shape 251"/>
          <p:cNvSpPr txBox="1"/>
          <p:nvPr/>
        </p:nvSpPr>
        <p:spPr>
          <a:xfrm>
            <a:off x="2782625" y="2176575"/>
            <a:ext cx="3290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Calibrating = </a:t>
            </a:r>
            <a:r>
              <a:rPr lang="en">
                <a:solidFill>
                  <a:schemeClr val="accent3"/>
                </a:solidFill>
                <a:latin typeface="Roboto"/>
                <a:ea typeface="Roboto"/>
                <a:cs typeface="Roboto"/>
                <a:sym typeface="Roboto"/>
              </a:rPr>
              <a:t>LED 1, LED 2, LED 3</a:t>
            </a:r>
            <a:endParaRPr>
              <a:latin typeface="Roboto"/>
              <a:ea typeface="Roboto"/>
              <a:cs typeface="Roboto"/>
              <a:sym typeface="Roboto"/>
            </a:endParaRPr>
          </a:p>
        </p:txBody>
      </p:sp>
      <p:sp>
        <p:nvSpPr>
          <p:cNvPr id="252" name="Shape 252"/>
          <p:cNvSpPr txBox="1"/>
          <p:nvPr/>
        </p:nvSpPr>
        <p:spPr>
          <a:xfrm>
            <a:off x="229900" y="4127650"/>
            <a:ext cx="54123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3"/>
                </a:solidFill>
                <a:latin typeface="Roboto"/>
                <a:ea typeface="Roboto"/>
                <a:cs typeface="Roboto"/>
                <a:sym typeface="Roboto"/>
              </a:rPr>
              <a:t>L</a:t>
            </a:r>
            <a:r>
              <a:rPr lang="en">
                <a:solidFill>
                  <a:schemeClr val="dk1"/>
                </a:solidFill>
                <a:latin typeface="Roboto"/>
                <a:ea typeface="Roboto"/>
                <a:cs typeface="Roboto"/>
                <a:sym typeface="Roboto"/>
              </a:rPr>
              <a:t>E</a:t>
            </a:r>
            <a:r>
              <a:rPr lang="en">
                <a:solidFill>
                  <a:schemeClr val="accent3"/>
                </a:solidFill>
                <a:latin typeface="Roboto"/>
                <a:ea typeface="Roboto"/>
                <a:cs typeface="Roboto"/>
                <a:sym typeface="Roboto"/>
              </a:rPr>
              <a:t>D </a:t>
            </a:r>
            <a:r>
              <a:rPr lang="en">
                <a:solidFill>
                  <a:schemeClr val="dk1"/>
                </a:solidFill>
                <a:latin typeface="Roboto"/>
                <a:ea typeface="Roboto"/>
                <a:cs typeface="Roboto"/>
                <a:sym typeface="Roboto"/>
              </a:rPr>
              <a:t>2</a:t>
            </a:r>
            <a:r>
              <a:rPr lang="en">
                <a:solidFill>
                  <a:schemeClr val="accent3"/>
                </a:solidFill>
                <a:latin typeface="Roboto"/>
                <a:ea typeface="Roboto"/>
                <a:cs typeface="Roboto"/>
                <a:sym typeface="Roboto"/>
              </a:rPr>
              <a:t> B</a:t>
            </a:r>
            <a:r>
              <a:rPr lang="en">
                <a:solidFill>
                  <a:schemeClr val="dk1"/>
                </a:solidFill>
                <a:latin typeface="Roboto"/>
                <a:ea typeface="Roboto"/>
                <a:cs typeface="Roboto"/>
                <a:sym typeface="Roboto"/>
              </a:rPr>
              <a:t>l</a:t>
            </a:r>
            <a:r>
              <a:rPr lang="en">
                <a:solidFill>
                  <a:schemeClr val="accent3"/>
                </a:solidFill>
                <a:latin typeface="Roboto"/>
                <a:ea typeface="Roboto"/>
                <a:cs typeface="Roboto"/>
                <a:sym typeface="Roboto"/>
              </a:rPr>
              <a:t>i</a:t>
            </a:r>
            <a:r>
              <a:rPr lang="en">
                <a:solidFill>
                  <a:schemeClr val="dk1"/>
                </a:solidFill>
                <a:latin typeface="Roboto"/>
                <a:ea typeface="Roboto"/>
                <a:cs typeface="Roboto"/>
                <a:sym typeface="Roboto"/>
              </a:rPr>
              <a:t>n</a:t>
            </a:r>
            <a:r>
              <a:rPr lang="en">
                <a:solidFill>
                  <a:schemeClr val="accent3"/>
                </a:solidFill>
                <a:latin typeface="Roboto"/>
                <a:ea typeface="Roboto"/>
                <a:cs typeface="Roboto"/>
                <a:sym typeface="Roboto"/>
              </a:rPr>
              <a:t>k</a:t>
            </a:r>
            <a:r>
              <a:rPr lang="en">
                <a:solidFill>
                  <a:schemeClr val="dk1"/>
                </a:solidFill>
                <a:latin typeface="Roboto"/>
                <a:ea typeface="Roboto"/>
                <a:cs typeface="Roboto"/>
                <a:sym typeface="Roboto"/>
              </a:rPr>
              <a:t> &amp; </a:t>
            </a:r>
            <a:r>
              <a:rPr lang="en">
                <a:solidFill>
                  <a:schemeClr val="accent3"/>
                </a:solidFill>
                <a:latin typeface="Roboto"/>
                <a:ea typeface="Roboto"/>
                <a:cs typeface="Roboto"/>
                <a:sym typeface="Roboto"/>
              </a:rPr>
              <a:t>L</a:t>
            </a:r>
            <a:r>
              <a:rPr lang="en">
                <a:latin typeface="Roboto"/>
                <a:ea typeface="Roboto"/>
                <a:cs typeface="Roboto"/>
                <a:sym typeface="Roboto"/>
              </a:rPr>
              <a:t>E</a:t>
            </a:r>
            <a:r>
              <a:rPr lang="en">
                <a:solidFill>
                  <a:schemeClr val="accent3"/>
                </a:solidFill>
                <a:latin typeface="Roboto"/>
                <a:ea typeface="Roboto"/>
                <a:cs typeface="Roboto"/>
                <a:sym typeface="Roboto"/>
              </a:rPr>
              <a:t>D </a:t>
            </a:r>
            <a:r>
              <a:rPr lang="en">
                <a:latin typeface="Roboto"/>
                <a:ea typeface="Roboto"/>
                <a:cs typeface="Roboto"/>
                <a:sym typeface="Roboto"/>
              </a:rPr>
              <a:t>3</a:t>
            </a:r>
            <a:r>
              <a:rPr lang="en">
                <a:solidFill>
                  <a:schemeClr val="accent3"/>
                </a:solidFill>
                <a:latin typeface="Roboto"/>
                <a:ea typeface="Roboto"/>
                <a:cs typeface="Roboto"/>
                <a:sym typeface="Roboto"/>
              </a:rPr>
              <a:t> B</a:t>
            </a:r>
            <a:r>
              <a:rPr lang="en">
                <a:latin typeface="Roboto"/>
                <a:ea typeface="Roboto"/>
                <a:cs typeface="Roboto"/>
                <a:sym typeface="Roboto"/>
              </a:rPr>
              <a:t>l</a:t>
            </a:r>
            <a:r>
              <a:rPr lang="en">
                <a:solidFill>
                  <a:schemeClr val="accent3"/>
                </a:solidFill>
                <a:latin typeface="Roboto"/>
                <a:ea typeface="Roboto"/>
                <a:cs typeface="Roboto"/>
                <a:sym typeface="Roboto"/>
              </a:rPr>
              <a:t>i</a:t>
            </a:r>
            <a:r>
              <a:rPr lang="en">
                <a:latin typeface="Roboto"/>
                <a:ea typeface="Roboto"/>
                <a:cs typeface="Roboto"/>
                <a:sym typeface="Roboto"/>
              </a:rPr>
              <a:t>n</a:t>
            </a:r>
            <a:r>
              <a:rPr lang="en">
                <a:solidFill>
                  <a:schemeClr val="accent3"/>
                </a:solidFill>
                <a:latin typeface="Roboto"/>
                <a:ea typeface="Roboto"/>
                <a:cs typeface="Roboto"/>
                <a:sym typeface="Roboto"/>
              </a:rPr>
              <a:t>k</a:t>
            </a:r>
            <a:r>
              <a:rPr lang="en">
                <a:latin typeface="Roboto"/>
                <a:ea typeface="Roboto"/>
                <a:cs typeface="Roboto"/>
                <a:sym typeface="Roboto"/>
              </a:rPr>
              <a:t> = </a:t>
            </a:r>
            <a:r>
              <a:rPr lang="en">
                <a:latin typeface="Roboto"/>
                <a:ea typeface="Roboto"/>
                <a:cs typeface="Roboto"/>
                <a:sym typeface="Roboto"/>
              </a:rPr>
              <a:t>Gyro</a:t>
            </a:r>
            <a:r>
              <a:rPr lang="en">
                <a:latin typeface="Roboto"/>
                <a:ea typeface="Roboto"/>
                <a:cs typeface="Roboto"/>
                <a:sym typeface="Roboto"/>
              </a:rPr>
              <a:t> Sensor Fault</a:t>
            </a:r>
            <a:endParaRPr>
              <a:latin typeface="Roboto"/>
              <a:ea typeface="Roboto"/>
              <a:cs typeface="Roboto"/>
              <a:sym typeface="Roboto"/>
            </a:endParaRPr>
          </a:p>
        </p:txBody>
      </p:sp>
      <p:sp>
        <p:nvSpPr>
          <p:cNvPr id="253" name="Shape 25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513270" y="0"/>
            <a:ext cx="6400200" cy="1129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latin typeface="Roboto"/>
                <a:ea typeface="Roboto"/>
                <a:cs typeface="Roboto"/>
                <a:sym typeface="Roboto"/>
              </a:rPr>
              <a:t>Subsystem – LEDs – C</a:t>
            </a:r>
            <a:endParaRPr i="0" sz="3300" u="none" cap="none" strike="noStrike">
              <a:solidFill>
                <a:schemeClr val="dk1"/>
              </a:solidFill>
              <a:latin typeface="Roboto"/>
              <a:ea typeface="Roboto"/>
              <a:cs typeface="Roboto"/>
              <a:sym typeface="Roboto"/>
            </a:endParaRPr>
          </a:p>
        </p:txBody>
      </p:sp>
      <p:sp>
        <p:nvSpPr>
          <p:cNvPr id="259" name="Shape 259"/>
          <p:cNvSpPr txBox="1"/>
          <p:nvPr>
            <p:ph idx="1" type="body"/>
          </p:nvPr>
        </p:nvSpPr>
        <p:spPr>
          <a:xfrm>
            <a:off x="513270" y="977400"/>
            <a:ext cx="6400200" cy="27108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Three LEDs</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Each has a register with three fields:</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Enable flag</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Blink flag</a:t>
            </a:r>
            <a:endParaRPr sz="1100">
              <a:latin typeface="Roboto"/>
              <a:ea typeface="Roboto"/>
              <a:cs typeface="Roboto"/>
              <a:sym typeface="Roboto"/>
            </a:endParaRPr>
          </a:p>
          <a:p>
            <a:pPr indent="-177800" lvl="1" marL="520700" marR="0" rtl="0" algn="l">
              <a:lnSpc>
                <a:spcPct val="90000"/>
              </a:lnSpc>
              <a:spcBef>
                <a:spcPts val="40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Blink period (uint16)</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enable_LED_A(), enable_LED_B(), enable_LED_C()</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set_blink_A(uint16 period), set_blink_B(uint16 period), set_blink_C(uint16 period)</a:t>
            </a:r>
            <a:endParaRPr sz="1100">
              <a:latin typeface="Roboto"/>
              <a:ea typeface="Roboto"/>
              <a:cs typeface="Roboto"/>
              <a:sym typeface="Roboto"/>
            </a:endParaRPr>
          </a:p>
          <a:p>
            <a:pPr indent="-171450" lvl="0" marL="177800" marR="0" rtl="0" algn="l">
              <a:lnSpc>
                <a:spcPct val="90000"/>
              </a:lnSpc>
              <a:spcBef>
                <a:spcPts val="800"/>
              </a:spcBef>
              <a:spcAft>
                <a:spcPts val="0"/>
              </a:spcAft>
              <a:buClr>
                <a:schemeClr val="dk1"/>
              </a:buClr>
              <a:buSzPts val="2100"/>
              <a:buFont typeface="Roboto"/>
              <a:buChar char="•"/>
            </a:pPr>
            <a:r>
              <a:rPr i="0" lang="en" sz="2100" u="none" cap="none" strike="noStrike">
                <a:solidFill>
                  <a:schemeClr val="dk1"/>
                </a:solidFill>
                <a:latin typeface="Roboto"/>
                <a:ea typeface="Roboto"/>
                <a:cs typeface="Roboto"/>
                <a:sym typeface="Roboto"/>
              </a:rPr>
              <a:t>void enable_blink_A(), enable_blink_B(), enable_blink_C()</a:t>
            </a:r>
            <a:endParaRPr i="0" sz="2100" u="none" cap="none" strike="noStrike">
              <a:solidFill>
                <a:schemeClr val="dk1"/>
              </a:solidFill>
              <a:latin typeface="Roboto"/>
              <a:ea typeface="Roboto"/>
              <a:cs typeface="Roboto"/>
              <a:sym typeface="Roboto"/>
            </a:endParaRPr>
          </a:p>
        </p:txBody>
      </p:sp>
      <p:sp>
        <p:nvSpPr>
          <p:cNvPr id="260" name="Shape 26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SzPts val="3300"/>
              <a:buFont typeface="Arial"/>
              <a:buNone/>
            </a:pPr>
            <a:r>
              <a:rPr lang="en">
                <a:latin typeface="Roboto"/>
                <a:ea typeface="Roboto"/>
                <a:cs typeface="Roboto"/>
                <a:sym typeface="Roboto"/>
              </a:rPr>
              <a:t>Python On-Board/Remote GUI</a:t>
            </a:r>
            <a:endParaRPr>
              <a:latin typeface="Roboto"/>
              <a:ea typeface="Roboto"/>
              <a:cs typeface="Roboto"/>
              <a:sym typeface="Roboto"/>
            </a:endParaRPr>
          </a:p>
        </p:txBody>
      </p:sp>
      <p:sp>
        <p:nvSpPr>
          <p:cNvPr id="266" name="Shape 266"/>
          <p:cNvSpPr txBox="1"/>
          <p:nvPr/>
        </p:nvSpPr>
        <p:spPr>
          <a:xfrm>
            <a:off x="796175" y="16168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Allow users to RDP into board to see GUI.</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GUI will display various measurements, readings and video feed.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Calibration can be accessed from here.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Implement web-server/page for remote access via ip address (Flask, Django).</a:t>
            </a:r>
            <a:endParaRPr>
              <a:latin typeface="Roboto"/>
              <a:ea typeface="Roboto"/>
              <a:cs typeface="Roboto"/>
              <a:sym typeface="Roboto"/>
            </a:endParaRPr>
          </a:p>
        </p:txBody>
      </p:sp>
      <p:sp>
        <p:nvSpPr>
          <p:cNvPr id="267" name="Shape 26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537333" y="405781"/>
            <a:ext cx="6400350"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GUI</a:t>
            </a:r>
            <a:endParaRPr i="0" sz="3300" u="none" cap="none" strike="noStrike">
              <a:solidFill>
                <a:schemeClr val="dk1"/>
              </a:solidFill>
              <a:latin typeface="Roboto"/>
              <a:ea typeface="Roboto"/>
              <a:cs typeface="Roboto"/>
              <a:sym typeface="Roboto"/>
            </a:endParaRPr>
          </a:p>
        </p:txBody>
      </p:sp>
      <p:sp>
        <p:nvSpPr>
          <p:cNvPr id="273" name="Shape 273"/>
          <p:cNvSpPr txBox="1"/>
          <p:nvPr/>
        </p:nvSpPr>
        <p:spPr>
          <a:xfrm>
            <a:off x="5170429" y="832122"/>
            <a:ext cx="145073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1"/>
              </a:solidFill>
              <a:latin typeface="Arial"/>
              <a:ea typeface="Arial"/>
              <a:cs typeface="Arial"/>
              <a:sym typeface="Arial"/>
            </a:endParaRPr>
          </a:p>
        </p:txBody>
      </p:sp>
      <p:pic>
        <p:nvPicPr>
          <p:cNvPr id="274" name="Shape 274"/>
          <p:cNvPicPr preferRelativeResize="0"/>
          <p:nvPr/>
        </p:nvPicPr>
        <p:blipFill>
          <a:blip r:embed="rId3">
            <a:alphaModFix/>
          </a:blip>
          <a:stretch>
            <a:fillRect/>
          </a:stretch>
        </p:blipFill>
        <p:spPr>
          <a:xfrm>
            <a:off x="537325" y="1786450"/>
            <a:ext cx="3357875" cy="3052250"/>
          </a:xfrm>
          <a:prstGeom prst="rect">
            <a:avLst/>
          </a:prstGeom>
          <a:noFill/>
          <a:ln>
            <a:noFill/>
          </a:ln>
        </p:spPr>
      </p:pic>
      <p:sp>
        <p:nvSpPr>
          <p:cNvPr id="275" name="Shape 275"/>
          <p:cNvSpPr txBox="1"/>
          <p:nvPr/>
        </p:nvSpPr>
        <p:spPr>
          <a:xfrm>
            <a:off x="537325" y="1405450"/>
            <a:ext cx="4287600" cy="5001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Font typeface="Roboto"/>
              <a:buChar char="●"/>
            </a:pPr>
            <a:r>
              <a:rPr lang="en">
                <a:latin typeface="Roboto"/>
                <a:ea typeface="Roboto"/>
                <a:cs typeface="Roboto"/>
                <a:sym typeface="Roboto"/>
              </a:rPr>
              <a:t>Import - QtCore, QtQui, and </a:t>
            </a:r>
            <a:r>
              <a:rPr lang="en">
                <a:latin typeface="Roboto"/>
                <a:ea typeface="Roboto"/>
                <a:cs typeface="Roboto"/>
                <a:sym typeface="Roboto"/>
              </a:rPr>
              <a:t>PyQtGraph</a:t>
            </a:r>
            <a:endParaRPr>
              <a:latin typeface="Roboto"/>
              <a:ea typeface="Roboto"/>
              <a:cs typeface="Roboto"/>
              <a:sym typeface="Roboto"/>
            </a:endParaRPr>
          </a:p>
        </p:txBody>
      </p:sp>
      <p:sp>
        <p:nvSpPr>
          <p:cNvPr id="276" name="Shape 27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GUI</a:t>
            </a:r>
            <a:endParaRPr i="0" sz="3300" u="none" cap="none" strike="noStrike">
              <a:solidFill>
                <a:schemeClr val="dk1"/>
              </a:solidFill>
              <a:latin typeface="Roboto"/>
              <a:ea typeface="Roboto"/>
              <a:cs typeface="Roboto"/>
              <a:sym typeface="Roboto"/>
            </a:endParaRPr>
          </a:p>
        </p:txBody>
      </p:sp>
      <p:sp>
        <p:nvSpPr>
          <p:cNvPr id="282" name="Shape 282"/>
          <p:cNvSpPr txBox="1"/>
          <p:nvPr/>
        </p:nvSpPr>
        <p:spPr>
          <a:xfrm>
            <a:off x="5170429" y="832122"/>
            <a:ext cx="1450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1"/>
              </a:solidFill>
              <a:latin typeface="Arial"/>
              <a:ea typeface="Arial"/>
              <a:cs typeface="Arial"/>
              <a:sym typeface="Arial"/>
            </a:endParaRPr>
          </a:p>
        </p:txBody>
      </p:sp>
      <p:pic>
        <p:nvPicPr>
          <p:cNvPr id="283" name="Shape 283"/>
          <p:cNvPicPr preferRelativeResize="0"/>
          <p:nvPr/>
        </p:nvPicPr>
        <p:blipFill>
          <a:blip r:embed="rId3">
            <a:alphaModFix/>
          </a:blip>
          <a:stretch>
            <a:fillRect/>
          </a:stretch>
        </p:blipFill>
        <p:spPr>
          <a:xfrm>
            <a:off x="537325" y="1405262"/>
            <a:ext cx="5102933" cy="3303238"/>
          </a:xfrm>
          <a:prstGeom prst="rect">
            <a:avLst/>
          </a:prstGeom>
          <a:noFill/>
          <a:ln>
            <a:noFill/>
          </a:ln>
        </p:spPr>
      </p:pic>
      <p:sp>
        <p:nvSpPr>
          <p:cNvPr id="284" name="Shape 284"/>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pic>
        <p:nvPicPr>
          <p:cNvPr id="285" name="Shape 285"/>
          <p:cNvPicPr preferRelativeResize="0"/>
          <p:nvPr/>
        </p:nvPicPr>
        <p:blipFill>
          <a:blip r:embed="rId4">
            <a:alphaModFix/>
          </a:blip>
          <a:stretch>
            <a:fillRect/>
          </a:stretch>
        </p:blipFill>
        <p:spPr>
          <a:xfrm>
            <a:off x="537325" y="3560875"/>
            <a:ext cx="974350" cy="1147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537333" y="405781"/>
            <a:ext cx="6400350"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Subsystems – OpenCV</a:t>
            </a:r>
            <a:endParaRPr i="0" sz="3300" u="none" cap="none" strike="noStrike">
              <a:solidFill>
                <a:schemeClr val="dk1"/>
              </a:solidFill>
              <a:latin typeface="Roboto"/>
              <a:ea typeface="Roboto"/>
              <a:cs typeface="Roboto"/>
              <a:sym typeface="Roboto"/>
            </a:endParaRPr>
          </a:p>
        </p:txBody>
      </p:sp>
      <p:sp>
        <p:nvSpPr>
          <p:cNvPr id="291" name="Shape 291"/>
          <p:cNvSpPr txBox="1"/>
          <p:nvPr/>
        </p:nvSpPr>
        <p:spPr>
          <a:xfrm>
            <a:off x="796175" y="15406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Use of optics to allow “vision” for Rover.</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Thresholding, filtering, gradient application – tools to help object isolation in an image or video feed.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Become a redundancy system to detect the wall.</a:t>
            </a:r>
            <a:endParaRPr>
              <a:latin typeface="Roboto"/>
              <a:ea typeface="Roboto"/>
              <a:cs typeface="Roboto"/>
              <a:sym typeface="Roboto"/>
            </a:endParaRPr>
          </a:p>
        </p:txBody>
      </p:sp>
      <p:pic>
        <p:nvPicPr>
          <p:cNvPr id="292" name="Shape 292"/>
          <p:cNvPicPr preferRelativeResize="0"/>
          <p:nvPr/>
        </p:nvPicPr>
        <p:blipFill>
          <a:blip r:embed="rId3">
            <a:alphaModFix/>
          </a:blip>
          <a:stretch>
            <a:fillRect/>
          </a:stretch>
        </p:blipFill>
        <p:spPr>
          <a:xfrm>
            <a:off x="6248051" y="3133708"/>
            <a:ext cx="1668350" cy="1621893"/>
          </a:xfrm>
          <a:prstGeom prst="rect">
            <a:avLst/>
          </a:prstGeom>
          <a:noFill/>
          <a:ln>
            <a:noFill/>
          </a:ln>
        </p:spPr>
      </p:pic>
      <p:sp>
        <p:nvSpPr>
          <p:cNvPr id="293" name="Shape 29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examples</a:t>
            </a:r>
            <a:endParaRPr i="0" sz="3300" u="none" cap="none" strike="noStrike">
              <a:solidFill>
                <a:schemeClr val="dk1"/>
              </a:solidFill>
              <a:latin typeface="Roboto"/>
              <a:ea typeface="Roboto"/>
              <a:cs typeface="Roboto"/>
              <a:sym typeface="Roboto"/>
            </a:endParaRPr>
          </a:p>
        </p:txBody>
      </p:sp>
      <p:sp>
        <p:nvSpPr>
          <p:cNvPr id="299" name="Shape 299"/>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300" name="Shape 300"/>
          <p:cNvPicPr preferRelativeResize="0"/>
          <p:nvPr/>
        </p:nvPicPr>
        <p:blipFill>
          <a:blip r:embed="rId3">
            <a:alphaModFix/>
          </a:blip>
          <a:stretch>
            <a:fillRect/>
          </a:stretch>
        </p:blipFill>
        <p:spPr>
          <a:xfrm>
            <a:off x="537320" y="1478575"/>
            <a:ext cx="2198925" cy="2931925"/>
          </a:xfrm>
          <a:prstGeom prst="rect">
            <a:avLst/>
          </a:prstGeom>
          <a:noFill/>
          <a:ln>
            <a:noFill/>
          </a:ln>
        </p:spPr>
      </p:pic>
      <p:pic>
        <p:nvPicPr>
          <p:cNvPr id="301" name="Shape 301"/>
          <p:cNvPicPr preferRelativeResize="0"/>
          <p:nvPr/>
        </p:nvPicPr>
        <p:blipFill>
          <a:blip r:embed="rId4">
            <a:alphaModFix/>
          </a:blip>
          <a:stretch>
            <a:fillRect/>
          </a:stretch>
        </p:blipFill>
        <p:spPr>
          <a:xfrm>
            <a:off x="3388825" y="1478575"/>
            <a:ext cx="2198925" cy="2931921"/>
          </a:xfrm>
          <a:prstGeom prst="rect">
            <a:avLst/>
          </a:prstGeom>
          <a:noFill/>
          <a:ln>
            <a:noFill/>
          </a:ln>
        </p:spPr>
      </p:pic>
      <p:pic>
        <p:nvPicPr>
          <p:cNvPr id="302" name="Shape 302"/>
          <p:cNvPicPr preferRelativeResize="0"/>
          <p:nvPr/>
        </p:nvPicPr>
        <p:blipFill>
          <a:blip r:embed="rId5">
            <a:alphaModFix/>
          </a:blip>
          <a:stretch>
            <a:fillRect/>
          </a:stretch>
        </p:blipFill>
        <p:spPr>
          <a:xfrm>
            <a:off x="6105899" y="1478575"/>
            <a:ext cx="2198925" cy="2931917"/>
          </a:xfrm>
          <a:prstGeom prst="rect">
            <a:avLst/>
          </a:prstGeom>
          <a:noFill/>
          <a:ln>
            <a:noFill/>
          </a:ln>
        </p:spPr>
      </p:pic>
      <p:sp>
        <p:nvSpPr>
          <p:cNvPr id="303" name="Shape 303"/>
          <p:cNvSpPr txBox="1"/>
          <p:nvPr/>
        </p:nvSpPr>
        <p:spPr>
          <a:xfrm>
            <a:off x="1164638" y="4410500"/>
            <a:ext cx="72792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Original</a:t>
            </a:r>
            <a:endParaRPr>
              <a:latin typeface="Roboto"/>
              <a:ea typeface="Roboto"/>
              <a:cs typeface="Roboto"/>
              <a:sym typeface="Roboto"/>
            </a:endParaRPr>
          </a:p>
        </p:txBody>
      </p:sp>
      <p:sp>
        <p:nvSpPr>
          <p:cNvPr id="304" name="Shape 304"/>
          <p:cNvSpPr txBox="1"/>
          <p:nvPr/>
        </p:nvSpPr>
        <p:spPr>
          <a:xfrm>
            <a:off x="4157750" y="4410500"/>
            <a:ext cx="72792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Mask</a:t>
            </a:r>
            <a:endParaRPr>
              <a:latin typeface="Roboto"/>
              <a:ea typeface="Roboto"/>
              <a:cs typeface="Roboto"/>
              <a:sym typeface="Roboto"/>
            </a:endParaRPr>
          </a:p>
        </p:txBody>
      </p:sp>
      <p:sp>
        <p:nvSpPr>
          <p:cNvPr id="305" name="Shape 305"/>
          <p:cNvSpPr txBox="1"/>
          <p:nvPr/>
        </p:nvSpPr>
        <p:spPr>
          <a:xfrm>
            <a:off x="6734950" y="4410500"/>
            <a:ext cx="72792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Result</a:t>
            </a:r>
            <a:endParaRPr>
              <a:latin typeface="Roboto"/>
              <a:ea typeface="Roboto"/>
              <a:cs typeface="Roboto"/>
              <a:sym typeface="Roboto"/>
            </a:endParaRPr>
          </a:p>
        </p:txBody>
      </p:sp>
      <p:sp>
        <p:nvSpPr>
          <p:cNvPr id="306" name="Shape 30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nvSpPr>
        <p:spPr>
          <a:xfrm>
            <a:off x="311375" y="440225"/>
            <a:ext cx="7405200" cy="11811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700"/>
              </a:spcAft>
              <a:buNone/>
            </a:pPr>
            <a:r>
              <a:rPr b="1" lang="en" sz="1650">
                <a:solidFill>
                  <a:srgbClr val="323232"/>
                </a:solidFill>
              </a:rPr>
              <a:t>Eighty-nine firefighters (56 volunteer, 23 career and 10 wildland agency) died while on duty in 2016. - </a:t>
            </a:r>
            <a:r>
              <a:rPr b="1" lang="en" sz="1650" u="sng">
                <a:solidFill>
                  <a:schemeClr val="hlink"/>
                </a:solidFill>
                <a:hlinkClick r:id="rId3"/>
              </a:rPr>
              <a:t>USFA</a:t>
            </a:r>
            <a:endParaRPr b="1" sz="1650">
              <a:solidFill>
                <a:srgbClr val="323232"/>
              </a:solidFill>
            </a:endParaRPr>
          </a:p>
        </p:txBody>
      </p:sp>
      <p:pic>
        <p:nvPicPr>
          <p:cNvPr id="83" name="Shape 83"/>
          <p:cNvPicPr preferRelativeResize="0"/>
          <p:nvPr/>
        </p:nvPicPr>
        <p:blipFill>
          <a:blip r:embed="rId4">
            <a:alphaModFix/>
          </a:blip>
          <a:stretch>
            <a:fillRect/>
          </a:stretch>
        </p:blipFill>
        <p:spPr>
          <a:xfrm>
            <a:off x="3310750" y="1440850"/>
            <a:ext cx="4405835" cy="3217376"/>
          </a:xfrm>
          <a:prstGeom prst="rect">
            <a:avLst/>
          </a:prstGeom>
          <a:noFill/>
          <a:ln>
            <a:noFill/>
          </a:ln>
        </p:spPr>
      </p:pic>
      <p:sp>
        <p:nvSpPr>
          <p:cNvPr id="84" name="Shape 84"/>
          <p:cNvSpPr txBox="1"/>
          <p:nvPr/>
        </p:nvSpPr>
        <p:spPr>
          <a:xfrm>
            <a:off x="311375" y="2018700"/>
            <a:ext cx="2394600" cy="110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Not every firefighter has the correct equipment when dealing with emergencies. </a:t>
            </a:r>
            <a:endParaRPr/>
          </a:p>
        </p:txBody>
      </p:sp>
      <p:sp>
        <p:nvSpPr>
          <p:cNvPr id="85" name="Shape 85"/>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537333" y="405781"/>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Haar Cascades</a:t>
            </a:r>
            <a:endParaRPr i="0" sz="3300" u="none" cap="none" strike="noStrike">
              <a:solidFill>
                <a:schemeClr val="dk1"/>
              </a:solidFill>
              <a:latin typeface="Roboto"/>
              <a:ea typeface="Roboto"/>
              <a:cs typeface="Roboto"/>
              <a:sym typeface="Roboto"/>
            </a:endParaRPr>
          </a:p>
        </p:txBody>
      </p:sp>
      <p:sp>
        <p:nvSpPr>
          <p:cNvPr id="312" name="Shape 312"/>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XML files that are generated used in custom object detection</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Different but can be used on top of/in conjunction with filtering and previously    mentioned techniques</a:t>
            </a:r>
            <a:endParaRPr>
              <a:latin typeface="Roboto"/>
              <a:ea typeface="Roboto"/>
              <a:cs typeface="Roboto"/>
              <a:sym typeface="Roboto"/>
            </a:endParaRPr>
          </a:p>
        </p:txBody>
      </p:sp>
      <p:sp>
        <p:nvSpPr>
          <p:cNvPr id="313" name="Shape 31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How to create a Haar Cascade</a:t>
            </a:r>
            <a:endParaRPr i="0" sz="3300" u="none" cap="none" strike="noStrike">
              <a:solidFill>
                <a:schemeClr val="dk1"/>
              </a:solidFill>
              <a:latin typeface="Roboto"/>
              <a:ea typeface="Roboto"/>
              <a:cs typeface="Roboto"/>
              <a:sym typeface="Roboto"/>
            </a:endParaRPr>
          </a:p>
        </p:txBody>
      </p:sp>
      <p:sp>
        <p:nvSpPr>
          <p:cNvPr id="319" name="Shape 319"/>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Many positive images* (images that contain the desired object) </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Many negative images (images that do not contain the object)</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Description files for both positive and negative image sets (Txt file that includes all paths to negative and positive images and for positive images the object’s coordinates in the image and count)</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Positive vector files (file that contains metadata for all positive images)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0" lvl="0" marL="0" rtl="0">
              <a:spcBef>
                <a:spcPts val="0"/>
              </a:spcBef>
              <a:spcAft>
                <a:spcPts val="0"/>
              </a:spcAft>
              <a:buNone/>
            </a:pPr>
            <a:r>
              <a:rPr lang="en">
                <a:latin typeface="Roboto"/>
                <a:ea typeface="Roboto"/>
                <a:cs typeface="Roboto"/>
                <a:sym typeface="Roboto"/>
              </a:rPr>
              <a:t>* At least one so we can create samples</a:t>
            </a:r>
            <a:endParaRPr>
              <a:latin typeface="Roboto"/>
              <a:ea typeface="Roboto"/>
              <a:cs typeface="Roboto"/>
              <a:sym typeface="Roboto"/>
            </a:endParaRPr>
          </a:p>
          <a:p>
            <a:pPr indent="0" lvl="0" marL="0" rtl="0">
              <a:spcBef>
                <a:spcPts val="0"/>
              </a:spcBef>
              <a:spcAft>
                <a:spcPts val="0"/>
              </a:spcAft>
              <a:buNone/>
            </a:pPr>
            <a:r>
              <a:t/>
            </a:r>
            <a:endParaRPr/>
          </a:p>
        </p:txBody>
      </p:sp>
      <p:sp>
        <p:nvSpPr>
          <p:cNvPr id="320" name="Shape 32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How to create a Haar Cascade</a:t>
            </a:r>
            <a:endParaRPr i="0" sz="3300" u="none" cap="none" strike="noStrike">
              <a:solidFill>
                <a:schemeClr val="dk1"/>
              </a:solidFill>
              <a:latin typeface="Roboto"/>
              <a:ea typeface="Roboto"/>
              <a:cs typeface="Roboto"/>
              <a:sym typeface="Roboto"/>
            </a:endParaRPr>
          </a:p>
        </p:txBody>
      </p:sp>
      <p:sp>
        <p:nvSpPr>
          <p:cNvPr id="326" name="Shape 326"/>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Collecting thousands of positive and negative images can be cumbersome</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Can use a copied set of the negative images as positive images by creating samples via “opencv_createsamples” command</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Transforms negative images to include object in image with varying depth, angle and orientation.</a:t>
            </a:r>
            <a:endParaRPr>
              <a:latin typeface="Roboto"/>
              <a:ea typeface="Roboto"/>
              <a:cs typeface="Roboto"/>
              <a:sym typeface="Roboto"/>
            </a:endParaRPr>
          </a:p>
          <a:p>
            <a:pPr indent="0" lvl="0" marL="0" rtl="0">
              <a:spcBef>
                <a:spcPts val="0"/>
              </a:spcBef>
              <a:spcAft>
                <a:spcPts val="0"/>
              </a:spcAft>
              <a:buNone/>
            </a:pPr>
            <a:r>
              <a:t/>
            </a:r>
            <a:endParaRPr/>
          </a:p>
        </p:txBody>
      </p:sp>
      <p:sp>
        <p:nvSpPr>
          <p:cNvPr id="327" name="Shape 32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How to create a Haar Cascade</a:t>
            </a:r>
            <a:endParaRPr i="0" sz="3300" u="none" cap="none" strike="noStrike">
              <a:solidFill>
                <a:schemeClr val="dk1"/>
              </a:solidFill>
              <a:latin typeface="Roboto"/>
              <a:ea typeface="Roboto"/>
              <a:cs typeface="Roboto"/>
              <a:sym typeface="Roboto"/>
            </a:endParaRPr>
          </a:p>
        </p:txBody>
      </p:sp>
      <p:sp>
        <p:nvSpPr>
          <p:cNvPr id="333" name="Shape 333"/>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334" name="Shape 334"/>
          <p:cNvPicPr preferRelativeResize="0"/>
          <p:nvPr/>
        </p:nvPicPr>
        <p:blipFill>
          <a:blip r:embed="rId3">
            <a:alphaModFix/>
          </a:blip>
          <a:stretch>
            <a:fillRect/>
          </a:stretch>
        </p:blipFill>
        <p:spPr>
          <a:xfrm>
            <a:off x="537325" y="1535575"/>
            <a:ext cx="2432500" cy="2432500"/>
          </a:xfrm>
          <a:prstGeom prst="rect">
            <a:avLst/>
          </a:prstGeom>
          <a:noFill/>
          <a:ln>
            <a:noFill/>
          </a:ln>
        </p:spPr>
      </p:pic>
      <p:pic>
        <p:nvPicPr>
          <p:cNvPr id="335" name="Shape 335"/>
          <p:cNvPicPr preferRelativeResize="0"/>
          <p:nvPr/>
        </p:nvPicPr>
        <p:blipFill>
          <a:blip r:embed="rId4">
            <a:alphaModFix/>
          </a:blip>
          <a:stretch>
            <a:fillRect/>
          </a:stretch>
        </p:blipFill>
        <p:spPr>
          <a:xfrm>
            <a:off x="3355750" y="1535575"/>
            <a:ext cx="2432500" cy="2432500"/>
          </a:xfrm>
          <a:prstGeom prst="rect">
            <a:avLst/>
          </a:prstGeom>
          <a:noFill/>
          <a:ln>
            <a:noFill/>
          </a:ln>
        </p:spPr>
      </p:pic>
      <p:pic>
        <p:nvPicPr>
          <p:cNvPr id="336" name="Shape 336"/>
          <p:cNvPicPr preferRelativeResize="0"/>
          <p:nvPr/>
        </p:nvPicPr>
        <p:blipFill>
          <a:blip r:embed="rId5">
            <a:alphaModFix/>
          </a:blip>
          <a:stretch>
            <a:fillRect/>
          </a:stretch>
        </p:blipFill>
        <p:spPr>
          <a:xfrm>
            <a:off x="6123400" y="1535575"/>
            <a:ext cx="2432500" cy="2432500"/>
          </a:xfrm>
          <a:prstGeom prst="rect">
            <a:avLst/>
          </a:prstGeom>
          <a:noFill/>
          <a:ln>
            <a:noFill/>
          </a:ln>
        </p:spPr>
      </p:pic>
      <p:sp>
        <p:nvSpPr>
          <p:cNvPr id="337" name="Shape 337"/>
          <p:cNvSpPr txBox="1"/>
          <p:nvPr/>
        </p:nvSpPr>
        <p:spPr>
          <a:xfrm>
            <a:off x="799425" y="3968075"/>
            <a:ext cx="19083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Initial positive image</a:t>
            </a:r>
            <a:endParaRPr>
              <a:latin typeface="Roboto"/>
              <a:ea typeface="Roboto"/>
              <a:cs typeface="Roboto"/>
              <a:sym typeface="Roboto"/>
            </a:endParaRPr>
          </a:p>
        </p:txBody>
      </p:sp>
      <p:sp>
        <p:nvSpPr>
          <p:cNvPr id="338" name="Shape 338"/>
          <p:cNvSpPr txBox="1"/>
          <p:nvPr/>
        </p:nvSpPr>
        <p:spPr>
          <a:xfrm>
            <a:off x="3845400" y="3968075"/>
            <a:ext cx="14532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Negative image</a:t>
            </a:r>
            <a:endParaRPr>
              <a:latin typeface="Roboto"/>
              <a:ea typeface="Roboto"/>
              <a:cs typeface="Roboto"/>
              <a:sym typeface="Roboto"/>
            </a:endParaRPr>
          </a:p>
        </p:txBody>
      </p:sp>
      <p:sp>
        <p:nvSpPr>
          <p:cNvPr id="339" name="Shape 339"/>
          <p:cNvSpPr txBox="1"/>
          <p:nvPr/>
        </p:nvSpPr>
        <p:spPr>
          <a:xfrm>
            <a:off x="5952550" y="3968075"/>
            <a:ext cx="7279200" cy="8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Created sample (positive image)</a:t>
            </a:r>
            <a:endParaRPr>
              <a:latin typeface="Roboto"/>
              <a:ea typeface="Roboto"/>
              <a:cs typeface="Roboto"/>
              <a:sym typeface="Roboto"/>
            </a:endParaRPr>
          </a:p>
        </p:txBody>
      </p:sp>
      <p:sp>
        <p:nvSpPr>
          <p:cNvPr id="340" name="Shape 34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How to create a Haar Cascade</a:t>
            </a:r>
            <a:endParaRPr i="0" sz="3300" u="none" cap="none" strike="noStrike">
              <a:solidFill>
                <a:schemeClr val="dk1"/>
              </a:solidFill>
              <a:latin typeface="Roboto"/>
              <a:ea typeface="Roboto"/>
              <a:cs typeface="Roboto"/>
              <a:sym typeface="Roboto"/>
            </a:endParaRPr>
          </a:p>
        </p:txBody>
      </p:sp>
      <p:sp>
        <p:nvSpPr>
          <p:cNvPr id="346" name="Shape 346"/>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After positive samples are generated and vector file created you can begin training</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Very lengthy process depending on number of positive/negative images used, *dimensions of images trained on and number of stages to complete (accuracy vs. time)</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Carried out via “opencv_traincascade” command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0" lvl="0" marL="0">
              <a:spcBef>
                <a:spcPts val="0"/>
              </a:spcBef>
              <a:spcAft>
                <a:spcPts val="0"/>
              </a:spcAft>
              <a:buNone/>
            </a:pPr>
            <a:r>
              <a:rPr lang="en">
                <a:latin typeface="Roboto"/>
                <a:ea typeface="Roboto"/>
                <a:cs typeface="Roboto"/>
                <a:sym typeface="Roboto"/>
              </a:rPr>
              <a:t>*Training on a 20x20px across ~2000 images for 10 stages took around 4 hours</a:t>
            </a:r>
            <a:endParaRPr>
              <a:latin typeface="Roboto"/>
              <a:ea typeface="Roboto"/>
              <a:cs typeface="Roboto"/>
              <a:sym typeface="Roboto"/>
            </a:endParaRPr>
          </a:p>
          <a:p>
            <a:pPr indent="0" lvl="0" marL="0" rtl="0">
              <a:spcBef>
                <a:spcPts val="0"/>
              </a:spcBef>
              <a:spcAft>
                <a:spcPts val="0"/>
              </a:spcAft>
              <a:buNone/>
            </a:pPr>
            <a:r>
              <a:t/>
            </a:r>
            <a:endParaRPr/>
          </a:p>
        </p:txBody>
      </p:sp>
      <p:sp>
        <p:nvSpPr>
          <p:cNvPr id="347" name="Shape 34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How to create a Haar Cascade</a:t>
            </a:r>
            <a:endParaRPr i="0" sz="3300" u="none" cap="none" strike="noStrike">
              <a:solidFill>
                <a:schemeClr val="dk1"/>
              </a:solidFill>
              <a:latin typeface="Roboto"/>
              <a:ea typeface="Roboto"/>
              <a:cs typeface="Roboto"/>
              <a:sym typeface="Roboto"/>
            </a:endParaRPr>
          </a:p>
        </p:txBody>
      </p:sp>
      <p:sp>
        <p:nvSpPr>
          <p:cNvPr id="353" name="Shape 353"/>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After completion you will be left with the cascade in .xml format which can be implemented in your program as a CascadeClassifier</a:t>
            </a:r>
            <a:endParaRPr>
              <a:latin typeface="Roboto"/>
              <a:ea typeface="Roboto"/>
              <a:cs typeface="Roboto"/>
              <a:sym typeface="Roboto"/>
            </a:endParaRPr>
          </a:p>
        </p:txBody>
      </p:sp>
      <p:sp>
        <p:nvSpPr>
          <p:cNvPr id="354" name="Shape 354"/>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OpenCV - Haar Cascade Results</a:t>
            </a:r>
            <a:endParaRPr i="0" sz="3300" u="none" cap="none" strike="noStrike">
              <a:solidFill>
                <a:schemeClr val="dk1"/>
              </a:solidFill>
              <a:latin typeface="Roboto"/>
              <a:ea typeface="Roboto"/>
              <a:cs typeface="Roboto"/>
              <a:sym typeface="Roboto"/>
            </a:endParaRPr>
          </a:p>
        </p:txBody>
      </p:sp>
      <p:sp>
        <p:nvSpPr>
          <p:cNvPr id="360" name="Shape 360"/>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1" name="Shape 361" title="brick_haar.mp4">
            <a:hlinkClick r:id="rId3"/>
          </p:cNvPr>
          <p:cNvSpPr/>
          <p:nvPr/>
        </p:nvSpPr>
        <p:spPr>
          <a:xfrm>
            <a:off x="2149775" y="1425925"/>
            <a:ext cx="4572000" cy="3429000"/>
          </a:xfrm>
          <a:prstGeom prst="rect">
            <a:avLst/>
          </a:prstGeom>
          <a:noFill/>
          <a:ln>
            <a:noFill/>
          </a:ln>
        </p:spPr>
      </p:sp>
      <p:sp>
        <p:nvSpPr>
          <p:cNvPr id="362" name="Shape 362"/>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Rudimentary Python Implementation</a:t>
            </a:r>
            <a:endParaRPr i="0" sz="3300" u="none" cap="none" strike="noStrike">
              <a:solidFill>
                <a:schemeClr val="dk1"/>
              </a:solidFill>
              <a:latin typeface="Roboto"/>
              <a:ea typeface="Roboto"/>
              <a:cs typeface="Roboto"/>
              <a:sym typeface="Roboto"/>
            </a:endParaRPr>
          </a:p>
        </p:txBody>
      </p:sp>
      <p:sp>
        <p:nvSpPr>
          <p:cNvPr id="368" name="Shape 368"/>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pic>
        <p:nvPicPr>
          <p:cNvPr id="369" name="Shape 369"/>
          <p:cNvPicPr preferRelativeResize="0"/>
          <p:nvPr/>
        </p:nvPicPr>
        <p:blipFill>
          <a:blip r:embed="rId3">
            <a:alphaModFix/>
          </a:blip>
          <a:stretch>
            <a:fillRect/>
          </a:stretch>
        </p:blipFill>
        <p:spPr>
          <a:xfrm>
            <a:off x="2167325" y="1263700"/>
            <a:ext cx="4536900" cy="3639675"/>
          </a:xfrm>
          <a:prstGeom prst="rect">
            <a:avLst/>
          </a:prstGeom>
          <a:noFill/>
          <a:ln>
            <a:noFill/>
          </a:ln>
        </p:spPr>
      </p:pic>
      <p:sp>
        <p:nvSpPr>
          <p:cNvPr id="370" name="Shape 370"/>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537322" y="405775"/>
            <a:ext cx="86067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Rudimentary Python Algorithm</a:t>
            </a:r>
            <a:endParaRPr i="0" sz="3300" u="none" cap="none" strike="noStrike">
              <a:solidFill>
                <a:schemeClr val="dk1"/>
              </a:solidFill>
              <a:latin typeface="Roboto"/>
              <a:ea typeface="Roboto"/>
              <a:cs typeface="Roboto"/>
              <a:sym typeface="Roboto"/>
            </a:endParaRPr>
          </a:p>
        </p:txBody>
      </p:sp>
      <p:sp>
        <p:nvSpPr>
          <p:cNvPr id="376" name="Shape 376"/>
          <p:cNvSpPr txBox="1"/>
          <p:nvPr/>
        </p:nvSpPr>
        <p:spPr>
          <a:xfrm>
            <a:off x="796175" y="1769275"/>
            <a:ext cx="7279200" cy="274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sp>
        <p:nvSpPr>
          <p:cNvPr id="377" name="Shape 377"/>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pic>
        <p:nvPicPr>
          <p:cNvPr id="378" name="Shape 378"/>
          <p:cNvPicPr preferRelativeResize="0"/>
          <p:nvPr/>
        </p:nvPicPr>
        <p:blipFill>
          <a:blip r:embed="rId3">
            <a:alphaModFix/>
          </a:blip>
          <a:stretch>
            <a:fillRect/>
          </a:stretch>
        </p:blipFill>
        <p:spPr>
          <a:xfrm>
            <a:off x="1870347" y="1308085"/>
            <a:ext cx="5403334" cy="3664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404985" y="153118"/>
            <a:ext cx="4227172"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Schedule – Pre PDR</a:t>
            </a:r>
            <a:endParaRPr i="0" sz="3300" u="none" cap="none" strike="noStrike">
              <a:solidFill>
                <a:schemeClr val="dk1"/>
              </a:solidFill>
              <a:latin typeface="Roboto"/>
              <a:ea typeface="Roboto"/>
              <a:cs typeface="Roboto"/>
              <a:sym typeface="Roboto"/>
            </a:endParaRPr>
          </a:p>
        </p:txBody>
      </p:sp>
      <p:sp>
        <p:nvSpPr>
          <p:cNvPr id="384" name="Shape 384">
            <a:hlinkClick r:id="rId3"/>
          </p:cNvPr>
          <p:cNvSpPr txBox="1"/>
          <p:nvPr/>
        </p:nvSpPr>
        <p:spPr>
          <a:xfrm>
            <a:off x="4818300" y="411963"/>
            <a:ext cx="1298400" cy="612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latin typeface="Roboto"/>
                <a:ea typeface="Roboto"/>
                <a:cs typeface="Roboto"/>
                <a:sym typeface="Roboto"/>
                <a:hlinkClick r:id="rId4"/>
              </a:rPr>
              <a:t>Gantt Chart</a:t>
            </a:r>
            <a:endParaRPr sz="1100">
              <a:latin typeface="Roboto"/>
              <a:ea typeface="Roboto"/>
              <a:cs typeface="Roboto"/>
              <a:sym typeface="Roboto"/>
            </a:endParaRPr>
          </a:p>
        </p:txBody>
      </p:sp>
      <p:pic>
        <p:nvPicPr>
          <p:cNvPr id="385" name="Shape 385"/>
          <p:cNvPicPr preferRelativeResize="0"/>
          <p:nvPr/>
        </p:nvPicPr>
        <p:blipFill>
          <a:blip r:embed="rId5">
            <a:alphaModFix/>
          </a:blip>
          <a:stretch>
            <a:fillRect/>
          </a:stretch>
        </p:blipFill>
        <p:spPr>
          <a:xfrm>
            <a:off x="184650" y="864000"/>
            <a:ext cx="8788401" cy="4172099"/>
          </a:xfrm>
          <a:prstGeom prst="rect">
            <a:avLst/>
          </a:prstGeom>
          <a:noFill/>
          <a:ln>
            <a:noFill/>
          </a:ln>
        </p:spPr>
      </p:pic>
      <p:sp>
        <p:nvSpPr>
          <p:cNvPr id="386" name="Shape 38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403222" y="246655"/>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Our Mission</a:t>
            </a:r>
            <a:endParaRPr i="0" sz="3300" u="none" cap="none" strike="noStrike">
              <a:solidFill>
                <a:schemeClr val="dk1"/>
              </a:solidFill>
              <a:latin typeface="Roboto"/>
              <a:ea typeface="Roboto"/>
              <a:cs typeface="Roboto"/>
              <a:sym typeface="Roboto"/>
            </a:endParaRPr>
          </a:p>
        </p:txBody>
      </p:sp>
      <p:sp>
        <p:nvSpPr>
          <p:cNvPr id="92" name="Shape 92"/>
          <p:cNvSpPr txBox="1"/>
          <p:nvPr/>
        </p:nvSpPr>
        <p:spPr>
          <a:xfrm>
            <a:off x="403225" y="1257450"/>
            <a:ext cx="6400200" cy="1504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To protect our loved ones from </a:t>
            </a:r>
            <a:r>
              <a:rPr lang="en">
                <a:latin typeface="Roboto"/>
                <a:ea typeface="Roboto"/>
                <a:cs typeface="Roboto"/>
                <a:sym typeface="Roboto"/>
              </a:rPr>
              <a:t>disastrous fire events and spills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Respond </a:t>
            </a:r>
            <a:r>
              <a:rPr lang="en">
                <a:latin typeface="Roboto"/>
                <a:ea typeface="Roboto"/>
                <a:cs typeface="Roboto"/>
                <a:sym typeface="Roboto"/>
              </a:rPr>
              <a:t>quickly</a:t>
            </a:r>
            <a:r>
              <a:rPr lang="en">
                <a:latin typeface="Roboto"/>
                <a:ea typeface="Roboto"/>
                <a:cs typeface="Roboto"/>
                <a:sym typeface="Roboto"/>
              </a:rPr>
              <a:t> and </a:t>
            </a:r>
            <a:r>
              <a:rPr lang="en">
                <a:latin typeface="Roboto"/>
                <a:ea typeface="Roboto"/>
                <a:cs typeface="Roboto"/>
                <a:sym typeface="Roboto"/>
              </a:rPr>
              <a:t>efficiently to deal with emergencies</a:t>
            </a:r>
            <a:endParaRPr>
              <a:latin typeface="Roboto"/>
              <a:ea typeface="Roboto"/>
              <a:cs typeface="Roboto"/>
              <a:sym typeface="Roboto"/>
            </a:endParaRPr>
          </a:p>
          <a:p>
            <a:pPr indent="0" lvl="0" marL="0">
              <a:spcBef>
                <a:spcPts val="0"/>
              </a:spcBef>
              <a:spcAft>
                <a:spcPts val="0"/>
              </a:spcAft>
              <a:buNone/>
            </a:pPr>
            <a:r>
              <a:t/>
            </a:r>
            <a:endParaRPr/>
          </a:p>
          <a:p>
            <a:pPr indent="-317500" lvl="0" marL="457200" rtl="0">
              <a:spcBef>
                <a:spcPts val="0"/>
              </a:spcBef>
              <a:spcAft>
                <a:spcPts val="0"/>
              </a:spcAft>
              <a:buSzPts val="1400"/>
              <a:buChar char="●"/>
            </a:pPr>
            <a:r>
              <a:rPr lang="en"/>
              <a:t>Create a safer </a:t>
            </a:r>
            <a:r>
              <a:rPr lang="en">
                <a:solidFill>
                  <a:schemeClr val="dk1"/>
                </a:solidFill>
                <a:latin typeface="Roboto"/>
                <a:ea typeface="Roboto"/>
                <a:cs typeface="Roboto"/>
                <a:sym typeface="Roboto"/>
              </a:rPr>
              <a:t>situation in dealing with HazMat (Hazardous Materials)</a:t>
            </a:r>
            <a:endParaRPr/>
          </a:p>
          <a:p>
            <a:pPr indent="0" lvl="0" marL="0">
              <a:spcBef>
                <a:spcPts val="0"/>
              </a:spcBef>
              <a:spcAft>
                <a:spcPts val="0"/>
              </a:spcAft>
              <a:buNone/>
            </a:pPr>
            <a:r>
              <a:t/>
            </a:r>
            <a:endParaRPr/>
          </a:p>
        </p:txBody>
      </p:sp>
      <p:sp>
        <p:nvSpPr>
          <p:cNvPr id="93" name="Shape 9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pic>
        <p:nvPicPr>
          <p:cNvPr id="94" name="Shape 94"/>
          <p:cNvPicPr preferRelativeResize="0"/>
          <p:nvPr/>
        </p:nvPicPr>
        <p:blipFill>
          <a:blip r:embed="rId3">
            <a:alphaModFix/>
          </a:blip>
          <a:stretch>
            <a:fillRect/>
          </a:stretch>
        </p:blipFill>
        <p:spPr>
          <a:xfrm>
            <a:off x="686125" y="2761638"/>
            <a:ext cx="3274750" cy="2190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53112" y="201245"/>
            <a:ext cx="5791277" cy="869565"/>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Expenses</a:t>
            </a:r>
            <a:endParaRPr i="0" sz="3300" u="none" cap="none" strike="noStrike">
              <a:solidFill>
                <a:schemeClr val="dk1"/>
              </a:solidFill>
              <a:latin typeface="Roboto"/>
              <a:ea typeface="Roboto"/>
              <a:cs typeface="Roboto"/>
              <a:sym typeface="Roboto"/>
            </a:endParaRPr>
          </a:p>
        </p:txBody>
      </p:sp>
      <p:pic>
        <p:nvPicPr>
          <p:cNvPr id="392" name="Shape 392"/>
          <p:cNvPicPr preferRelativeResize="0"/>
          <p:nvPr/>
        </p:nvPicPr>
        <p:blipFill>
          <a:blip r:embed="rId3">
            <a:alphaModFix/>
          </a:blip>
          <a:stretch>
            <a:fillRect/>
          </a:stretch>
        </p:blipFill>
        <p:spPr>
          <a:xfrm>
            <a:off x="152400" y="1964135"/>
            <a:ext cx="8258175" cy="1857375"/>
          </a:xfrm>
          <a:prstGeom prst="rect">
            <a:avLst/>
          </a:prstGeom>
          <a:noFill/>
          <a:ln>
            <a:noFill/>
          </a:ln>
        </p:spPr>
      </p:pic>
      <p:sp>
        <p:nvSpPr>
          <p:cNvPr id="393" name="Shape 39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184660" y="-7"/>
            <a:ext cx="42273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Schedule – Post PDR</a:t>
            </a:r>
            <a:endParaRPr i="0" sz="3300" u="none" cap="none" strike="noStrike">
              <a:solidFill>
                <a:schemeClr val="dk1"/>
              </a:solidFill>
              <a:latin typeface="Roboto"/>
              <a:ea typeface="Roboto"/>
              <a:cs typeface="Roboto"/>
              <a:sym typeface="Roboto"/>
            </a:endParaRPr>
          </a:p>
        </p:txBody>
      </p:sp>
      <p:sp>
        <p:nvSpPr>
          <p:cNvPr id="399" name="Shape 399">
            <a:hlinkClick r:id="rId3"/>
          </p:cNvPr>
          <p:cNvSpPr txBox="1"/>
          <p:nvPr/>
        </p:nvSpPr>
        <p:spPr>
          <a:xfrm>
            <a:off x="4936375" y="217263"/>
            <a:ext cx="954900" cy="100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latin typeface="Roboto"/>
                <a:ea typeface="Roboto"/>
                <a:cs typeface="Roboto"/>
                <a:sym typeface="Roboto"/>
                <a:hlinkClick r:id="rId4"/>
              </a:rPr>
              <a:t>Gantt Chart</a:t>
            </a:r>
            <a:endParaRPr sz="1100">
              <a:latin typeface="Roboto"/>
              <a:ea typeface="Roboto"/>
              <a:cs typeface="Roboto"/>
              <a:sym typeface="Roboto"/>
            </a:endParaRPr>
          </a:p>
        </p:txBody>
      </p:sp>
      <p:pic>
        <p:nvPicPr>
          <p:cNvPr id="400" name="Shape 400"/>
          <p:cNvPicPr preferRelativeResize="0"/>
          <p:nvPr/>
        </p:nvPicPr>
        <p:blipFill>
          <a:blip r:embed="rId5">
            <a:alphaModFix/>
          </a:blip>
          <a:stretch>
            <a:fillRect/>
          </a:stretch>
        </p:blipFill>
        <p:spPr>
          <a:xfrm>
            <a:off x="184650" y="844927"/>
            <a:ext cx="8302975" cy="4223399"/>
          </a:xfrm>
          <a:prstGeom prst="rect">
            <a:avLst/>
          </a:prstGeom>
          <a:noFill/>
          <a:ln>
            <a:noFill/>
          </a:ln>
        </p:spPr>
      </p:pic>
      <p:sp>
        <p:nvSpPr>
          <p:cNvPr id="401" name="Shape 401"/>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3512" y="115345"/>
            <a:ext cx="5791200" cy="869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Future Costs</a:t>
            </a:r>
            <a:endParaRPr i="0" sz="3300" u="none" cap="none" strike="noStrike">
              <a:solidFill>
                <a:schemeClr val="dk1"/>
              </a:solidFill>
              <a:latin typeface="Roboto"/>
              <a:ea typeface="Roboto"/>
              <a:cs typeface="Roboto"/>
              <a:sym typeface="Roboto"/>
            </a:endParaRPr>
          </a:p>
        </p:txBody>
      </p:sp>
      <p:sp>
        <p:nvSpPr>
          <p:cNvPr id="407" name="Shape 407"/>
          <p:cNvSpPr txBox="1"/>
          <p:nvPr/>
        </p:nvSpPr>
        <p:spPr>
          <a:xfrm>
            <a:off x="3513425" y="224875"/>
            <a:ext cx="3000000" cy="82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3"/>
              </a:rPr>
              <a:t>Future Costs</a:t>
            </a:r>
            <a:endParaRPr sz="1100"/>
          </a:p>
        </p:txBody>
      </p:sp>
      <p:pic>
        <p:nvPicPr>
          <p:cNvPr id="408" name="Shape 408"/>
          <p:cNvPicPr preferRelativeResize="0"/>
          <p:nvPr/>
        </p:nvPicPr>
        <p:blipFill>
          <a:blip r:embed="rId4">
            <a:alphaModFix/>
          </a:blip>
          <a:stretch>
            <a:fillRect/>
          </a:stretch>
        </p:blipFill>
        <p:spPr>
          <a:xfrm>
            <a:off x="313500" y="750699"/>
            <a:ext cx="3977825" cy="4111325"/>
          </a:xfrm>
          <a:prstGeom prst="rect">
            <a:avLst/>
          </a:prstGeom>
          <a:noFill/>
          <a:ln>
            <a:noFill/>
          </a:ln>
        </p:spPr>
      </p:pic>
      <p:sp>
        <p:nvSpPr>
          <p:cNvPr id="409" name="Shape 409"/>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
        <p:nvSpPr>
          <p:cNvPr id="410" name="Shape 410"/>
          <p:cNvSpPr txBox="1"/>
          <p:nvPr/>
        </p:nvSpPr>
        <p:spPr>
          <a:xfrm>
            <a:off x="4447300" y="1436125"/>
            <a:ext cx="2422500" cy="39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 </a:t>
            </a:r>
            <a:r>
              <a:rPr lang="en"/>
              <a:t>15 Weekly Meeting Hours</a:t>
            </a:r>
            <a:endParaRPr/>
          </a:p>
        </p:txBody>
      </p:sp>
      <p:graphicFrame>
        <p:nvGraphicFramePr>
          <p:cNvPr id="411" name="Shape 411"/>
          <p:cNvGraphicFramePr/>
          <p:nvPr/>
        </p:nvGraphicFramePr>
        <p:xfrm>
          <a:off x="4447300" y="4073425"/>
          <a:ext cx="3000000" cy="3000000"/>
        </p:xfrm>
        <a:graphic>
          <a:graphicData uri="http://schemas.openxmlformats.org/drawingml/2006/table">
            <a:tbl>
              <a:tblPr>
                <a:noFill/>
                <a:tableStyleId>{9713628D-583C-40C1-B09E-A86362BC3817}</a:tableStyleId>
              </a:tblPr>
              <a:tblGrid>
                <a:gridCol w="1359800"/>
                <a:gridCol w="1359800"/>
              </a:tblGrid>
              <a:tr h="371075">
                <a:tc>
                  <a:txBody>
                    <a:bodyPr>
                      <a:noAutofit/>
                    </a:bodyPr>
                    <a:lstStyle/>
                    <a:p>
                      <a:pPr indent="0" lvl="0" marL="0">
                        <a:spcBef>
                          <a:spcPts val="0"/>
                        </a:spcBef>
                        <a:spcAft>
                          <a:spcPts val="0"/>
                        </a:spcAft>
                        <a:buClr>
                          <a:schemeClr val="dk1"/>
                        </a:buClr>
                        <a:buSzPts val="1100"/>
                        <a:buFont typeface="Arial"/>
                        <a:buNone/>
                      </a:pPr>
                      <a:r>
                        <a:rPr lang="en">
                          <a:solidFill>
                            <a:schemeClr val="dk1"/>
                          </a:solidFill>
                        </a:rPr>
                        <a:t>Final Hours</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lang="en">
                          <a:solidFill>
                            <a:schemeClr val="dk1"/>
                          </a:solidFill>
                        </a:rPr>
                        <a:t>Final Costs</a:t>
                      </a:r>
                      <a:endParaRPr/>
                    </a:p>
                  </a:txBody>
                  <a:tcPr marT="91425" marB="91425" marR="91425" marL="91425"/>
                </a:tc>
              </a:tr>
              <a:tr h="396200">
                <a:tc>
                  <a:txBody>
                    <a:bodyPr>
                      <a:noAutofit/>
                    </a:bodyPr>
                    <a:lstStyle/>
                    <a:p>
                      <a:pPr indent="0" lvl="0" marL="0">
                        <a:spcBef>
                          <a:spcPts val="0"/>
                        </a:spcBef>
                        <a:spcAft>
                          <a:spcPts val="0"/>
                        </a:spcAft>
                        <a:buNone/>
                      </a:pPr>
                      <a:r>
                        <a:rPr lang="en"/>
                        <a:t>65 Hrs</a:t>
                      </a:r>
                      <a:endParaRPr/>
                    </a:p>
                  </a:txBody>
                  <a:tcPr marT="91425" marB="91425" marR="91425" marL="91425"/>
                </a:tc>
                <a:tc>
                  <a:txBody>
                    <a:bodyPr>
                      <a:noAutofit/>
                    </a:bodyPr>
                    <a:lstStyle/>
                    <a:p>
                      <a:pPr indent="0" lvl="0" marL="0">
                        <a:spcBef>
                          <a:spcPts val="0"/>
                        </a:spcBef>
                        <a:spcAft>
                          <a:spcPts val="0"/>
                        </a:spcAft>
                        <a:buNone/>
                      </a:pPr>
                      <a:r>
                        <a:rPr lang="en"/>
                        <a:t>$6,500.00</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441073" y="213275"/>
            <a:ext cx="33666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Risks</a:t>
            </a:r>
            <a:endParaRPr>
              <a:latin typeface="Roboto"/>
              <a:ea typeface="Roboto"/>
              <a:cs typeface="Roboto"/>
              <a:sym typeface="Roboto"/>
            </a:endParaRPr>
          </a:p>
        </p:txBody>
      </p:sp>
      <p:sp>
        <p:nvSpPr>
          <p:cNvPr id="417" name="Shape 417"/>
          <p:cNvSpPr txBox="1"/>
          <p:nvPr/>
        </p:nvSpPr>
        <p:spPr>
          <a:xfrm>
            <a:off x="765425" y="1275150"/>
            <a:ext cx="5905500" cy="3333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Hitting a wall and getting stuck.</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Counter: Backward motion, or Manual mode.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Connection issues between Rover and PC.</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Counter: Prepare backup Snickerdoodle(s).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Component failures.</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Counter: Deploy unit testing and LED fault indicators.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System failure.</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Counter: Deploy integration testing and </a:t>
            </a:r>
            <a:r>
              <a:rPr lang="en">
                <a:solidFill>
                  <a:schemeClr val="dk1"/>
                </a:solidFill>
                <a:latin typeface="Roboto"/>
                <a:ea typeface="Roboto"/>
                <a:cs typeface="Roboto"/>
                <a:sym typeface="Roboto"/>
              </a:rPr>
              <a:t>LED fault indicators</a:t>
            </a:r>
            <a:r>
              <a:rPr lang="en">
                <a:latin typeface="Roboto"/>
                <a:ea typeface="Roboto"/>
                <a:cs typeface="Roboto"/>
                <a:sym typeface="Roboto"/>
              </a:rPr>
              <a:t>.</a:t>
            </a:r>
            <a:endParaRPr>
              <a:latin typeface="Roboto"/>
              <a:ea typeface="Roboto"/>
              <a:cs typeface="Roboto"/>
              <a:sym typeface="Roboto"/>
            </a:endParaRPr>
          </a:p>
        </p:txBody>
      </p:sp>
      <p:sp>
        <p:nvSpPr>
          <p:cNvPr id="418" name="Shape 418"/>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441076" y="213275"/>
            <a:ext cx="46275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Test Plan Overview</a:t>
            </a:r>
            <a:endParaRPr i="0" sz="3300" u="none" cap="none" strike="noStrike">
              <a:solidFill>
                <a:schemeClr val="dk1"/>
              </a:solidFill>
              <a:latin typeface="Roboto"/>
              <a:ea typeface="Roboto"/>
              <a:cs typeface="Roboto"/>
              <a:sym typeface="Roboto"/>
            </a:endParaRPr>
          </a:p>
        </p:txBody>
      </p:sp>
      <p:sp>
        <p:nvSpPr>
          <p:cNvPr id="424" name="Shape 424"/>
          <p:cNvSpPr txBox="1"/>
          <p:nvPr/>
        </p:nvSpPr>
        <p:spPr>
          <a:xfrm>
            <a:off x="885125" y="1105400"/>
            <a:ext cx="6648900" cy="3835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PWM: Through testbench in ModelSim.</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Encoders: Rotate the wheels manually then measure the speed and compare with the calculated value from the encoders. </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Ultrasonic Sensors: Test both Trigger Mode and Continuous Mode with several predetermined distances. LEDs will light if within distance of object.</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IMU: Same as encoders.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LEDs: Used for integration testing.</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GUI: Should update data every fixed amount of time while operational.</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OpenCV: Need to detect the wall and indicate on-screen as well as by a flag.</a:t>
            </a:r>
            <a:endParaRPr>
              <a:latin typeface="Roboto"/>
              <a:ea typeface="Roboto"/>
              <a:cs typeface="Roboto"/>
              <a:sym typeface="Roboto"/>
            </a:endParaRPr>
          </a:p>
        </p:txBody>
      </p:sp>
      <p:sp>
        <p:nvSpPr>
          <p:cNvPr id="425" name="Shape 425"/>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nvSpPr>
        <p:spPr>
          <a:xfrm>
            <a:off x="441075" y="1179150"/>
            <a:ext cx="2980500" cy="3330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a:latin typeface="Roboto"/>
                <a:ea typeface="Roboto"/>
                <a:cs typeface="Roboto"/>
                <a:sym typeface="Roboto"/>
              </a:rPr>
              <a:t>		</a:t>
            </a:r>
            <a:r>
              <a:rPr b="1" lang="en">
                <a:latin typeface="Roboto"/>
                <a:ea typeface="Roboto"/>
                <a:cs typeface="Roboto"/>
                <a:sym typeface="Roboto"/>
              </a:rPr>
              <a:t>Prototype</a:t>
            </a:r>
            <a:endParaRPr b="1">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Implementation</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Functional Tests</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Calibration</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Tech Memos</a:t>
            </a:r>
            <a:endParaRPr>
              <a:latin typeface="Roboto"/>
              <a:ea typeface="Roboto"/>
              <a:cs typeface="Roboto"/>
              <a:sym typeface="Roboto"/>
            </a:endParaRPr>
          </a:p>
          <a:p>
            <a:pPr indent="0" lvl="0" marL="0" marR="0" rtl="0" algn="l">
              <a:spcBef>
                <a:spcPts val="0"/>
              </a:spcBef>
              <a:spcAft>
                <a:spcPts val="0"/>
              </a:spcAft>
              <a:buNone/>
            </a:pPr>
            <a:r>
              <a:t/>
            </a:r>
            <a:endParaRPr/>
          </a:p>
        </p:txBody>
      </p:sp>
      <p:sp>
        <p:nvSpPr>
          <p:cNvPr id="431" name="Shape 431"/>
          <p:cNvSpPr txBox="1"/>
          <p:nvPr>
            <p:ph type="title"/>
          </p:nvPr>
        </p:nvSpPr>
        <p:spPr>
          <a:xfrm>
            <a:off x="441076" y="213275"/>
            <a:ext cx="46275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lang="en">
                <a:latin typeface="Roboto"/>
                <a:ea typeface="Roboto"/>
                <a:cs typeface="Roboto"/>
                <a:sym typeface="Roboto"/>
              </a:rPr>
              <a:t>Future Roadmap</a:t>
            </a:r>
            <a:endParaRPr i="0" sz="3300" u="none" cap="none" strike="noStrike">
              <a:solidFill>
                <a:schemeClr val="dk1"/>
              </a:solidFill>
              <a:latin typeface="Roboto"/>
              <a:ea typeface="Roboto"/>
              <a:cs typeface="Roboto"/>
              <a:sym typeface="Roboto"/>
            </a:endParaRPr>
          </a:p>
        </p:txBody>
      </p:sp>
      <p:sp>
        <p:nvSpPr>
          <p:cNvPr id="432" name="Shape 432"/>
          <p:cNvSpPr txBox="1"/>
          <p:nvPr/>
        </p:nvSpPr>
        <p:spPr>
          <a:xfrm>
            <a:off x="3242875" y="1179150"/>
            <a:ext cx="3000000" cy="3000000"/>
          </a:xfrm>
          <a:prstGeom prst="rect">
            <a:avLst/>
          </a:prstGeom>
          <a:noFill/>
          <a:ln>
            <a:noFill/>
          </a:ln>
        </p:spPr>
        <p:txBody>
          <a:bodyPr anchorCtr="0" anchor="ctr" bIns="91425" lIns="91425" spcFirstLastPara="1" rIns="91425" wrap="square" tIns="91425">
            <a:noAutofit/>
          </a:bodyPr>
          <a:lstStyle/>
          <a:p>
            <a:pPr indent="457200" lvl="0" marL="457200" rtl="0">
              <a:spcBef>
                <a:spcPts val="0"/>
              </a:spcBef>
              <a:spcAft>
                <a:spcPts val="0"/>
              </a:spcAft>
              <a:buNone/>
            </a:pPr>
            <a:r>
              <a:rPr b="1" lang="en">
                <a:solidFill>
                  <a:schemeClr val="dk1"/>
                </a:solidFill>
                <a:latin typeface="Roboto"/>
                <a:ea typeface="Roboto"/>
                <a:cs typeface="Roboto"/>
                <a:sym typeface="Roboto"/>
              </a:rPr>
              <a:t>Phase II</a:t>
            </a:r>
            <a:endParaRPr b="1">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Web development</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Rugged Design</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Arm Attachment</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Thermal Sensors</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Air Pollution Sensors</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Mic and Speakers</a:t>
            </a:r>
            <a:endParaRPr>
              <a:solidFill>
                <a:schemeClr val="dk1"/>
              </a:solidFill>
              <a:latin typeface="Roboto"/>
              <a:ea typeface="Roboto"/>
              <a:cs typeface="Roboto"/>
              <a:sym typeface="Roboto"/>
            </a:endParaRPr>
          </a:p>
          <a:p>
            <a:pPr indent="0" lvl="0" marL="0" rtl="0">
              <a:spcBef>
                <a:spcPts val="0"/>
              </a:spcBef>
              <a:spcAft>
                <a:spcPts val="0"/>
              </a:spcAft>
              <a:buNone/>
            </a:pPr>
            <a: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Color changing LEDs</a:t>
            </a:r>
            <a:endParaRPr>
              <a:solidFill>
                <a:schemeClr val="dk1"/>
              </a:solidFill>
              <a:latin typeface="Roboto"/>
              <a:ea typeface="Roboto"/>
              <a:cs typeface="Roboto"/>
              <a:sym typeface="Roboto"/>
            </a:endParaRPr>
          </a:p>
        </p:txBody>
      </p:sp>
      <p:sp>
        <p:nvSpPr>
          <p:cNvPr id="433" name="Shape 433"/>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86222" y="247655"/>
            <a:ext cx="6400200" cy="112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Our Mission - </a:t>
            </a:r>
            <a:r>
              <a:rPr b="1" lang="en">
                <a:latin typeface="Roboto"/>
                <a:ea typeface="Roboto"/>
                <a:cs typeface="Roboto"/>
                <a:sym typeface="Roboto"/>
              </a:rPr>
              <a:t>RECON </a:t>
            </a:r>
            <a:r>
              <a:rPr b="1" i="0" lang="en" sz="3300" u="none" cap="none" strike="noStrike">
                <a:solidFill>
                  <a:schemeClr val="dk1"/>
                </a:solidFill>
                <a:latin typeface="Roboto"/>
                <a:ea typeface="Roboto"/>
                <a:cs typeface="Roboto"/>
                <a:sym typeface="Roboto"/>
              </a:rPr>
              <a:t>ROVER!</a:t>
            </a:r>
            <a:endParaRPr b="1" i="0" sz="3300" u="none" cap="none" strike="noStrike">
              <a:solidFill>
                <a:schemeClr val="dk1"/>
              </a:solidFill>
              <a:latin typeface="Roboto"/>
              <a:ea typeface="Roboto"/>
              <a:cs typeface="Roboto"/>
              <a:sym typeface="Roboto"/>
            </a:endParaRPr>
          </a:p>
        </p:txBody>
      </p:sp>
      <p:sp>
        <p:nvSpPr>
          <p:cNvPr id="101" name="Shape 101"/>
          <p:cNvSpPr txBox="1"/>
          <p:nvPr/>
        </p:nvSpPr>
        <p:spPr>
          <a:xfrm>
            <a:off x="317375" y="1034300"/>
            <a:ext cx="7383900" cy="388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An semi-</a:t>
            </a:r>
            <a:r>
              <a:rPr lang="en">
                <a:latin typeface="Roboto"/>
                <a:ea typeface="Roboto"/>
                <a:cs typeface="Roboto"/>
                <a:sym typeface="Roboto"/>
              </a:rPr>
              <a:t>autonomous</a:t>
            </a:r>
            <a:r>
              <a:rPr lang="en">
                <a:latin typeface="Roboto"/>
                <a:ea typeface="Roboto"/>
                <a:cs typeface="Roboto"/>
                <a:sym typeface="Roboto"/>
              </a:rPr>
              <a:t> rover that would detect fire, humans, animals and toxic chemicals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Remote control capabilities</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It will </a:t>
            </a:r>
            <a:r>
              <a:rPr lang="en">
                <a:latin typeface="Roboto"/>
                <a:ea typeface="Roboto"/>
                <a:cs typeface="Roboto"/>
                <a:sym typeface="Roboto"/>
              </a:rPr>
              <a:t>survey</a:t>
            </a:r>
            <a:r>
              <a:rPr lang="en">
                <a:latin typeface="Roboto"/>
                <a:ea typeface="Roboto"/>
                <a:cs typeface="Roboto"/>
                <a:sym typeface="Roboto"/>
              </a:rPr>
              <a:t> the </a:t>
            </a:r>
            <a:r>
              <a:rPr lang="en">
                <a:latin typeface="Roboto"/>
                <a:ea typeface="Roboto"/>
                <a:cs typeface="Roboto"/>
                <a:sym typeface="Roboto"/>
              </a:rPr>
              <a:t>surroundings so it’ll be let the fighters know any immediate dangers or humans endangered.</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Real-Time Camera Feed</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Ultrasonic Sensors</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Gyro Sensors</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Speak and Mic (Phase II)</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Thermal Sensors (Phase II)</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Air Pollution Sensors (Phase II)</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Arm Attachments (Phase II)</a:t>
            </a:r>
            <a:endParaRPr>
              <a:latin typeface="Roboto"/>
              <a:ea typeface="Roboto"/>
              <a:cs typeface="Roboto"/>
              <a:sym typeface="Roboto"/>
            </a:endParaRPr>
          </a:p>
          <a:p>
            <a:pPr indent="0" lvl="0" marL="0" rtl="0">
              <a:spcBef>
                <a:spcPts val="0"/>
              </a:spcBef>
              <a:spcAft>
                <a:spcPts val="0"/>
              </a:spcAft>
              <a:buNone/>
            </a:pPr>
            <a:r>
              <a:t/>
            </a:r>
            <a:endParaRPr/>
          </a:p>
        </p:txBody>
      </p:sp>
      <p:sp>
        <p:nvSpPr>
          <p:cNvPr id="102" name="Shape 102"/>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p:nvPr/>
        </p:nvSpPr>
        <p:spPr>
          <a:xfrm>
            <a:off x="513270" y="514350"/>
            <a:ext cx="6400350" cy="1129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3000" strike="noStrike">
                <a:solidFill>
                  <a:srgbClr val="000000"/>
                </a:solidFill>
                <a:latin typeface="Roboto"/>
                <a:ea typeface="Roboto"/>
                <a:cs typeface="Roboto"/>
                <a:sym typeface="Roboto"/>
              </a:rPr>
              <a:t>Team Members/Responsibilities</a:t>
            </a:r>
            <a:endParaRPr sz="3000" strike="noStrike">
              <a:solidFill>
                <a:schemeClr val="dk1"/>
              </a:solidFill>
              <a:latin typeface="Roboto"/>
              <a:ea typeface="Roboto"/>
              <a:cs typeface="Roboto"/>
              <a:sym typeface="Roboto"/>
            </a:endParaRPr>
          </a:p>
        </p:txBody>
      </p:sp>
      <p:sp>
        <p:nvSpPr>
          <p:cNvPr id="108" name="Shape 108"/>
          <p:cNvSpPr/>
          <p:nvPr/>
        </p:nvSpPr>
        <p:spPr>
          <a:xfrm>
            <a:off x="511375" y="1344576"/>
            <a:ext cx="6400500" cy="3318600"/>
          </a:xfrm>
          <a:prstGeom prst="rect">
            <a:avLst/>
          </a:prstGeom>
          <a:noFill/>
          <a:ln>
            <a:noFill/>
          </a:ln>
        </p:spPr>
        <p:txBody>
          <a:bodyPr anchorCtr="0" anchor="t" bIns="0" lIns="0" spcFirstLastPara="1" rIns="0" wrap="square" tIns="0">
            <a:noAutofit/>
          </a:bodyPr>
          <a:lstStyle/>
          <a:p>
            <a:pPr indent="-323850" lvl="0" marL="457200" rtl="0">
              <a:spcBef>
                <a:spcPts val="1100"/>
              </a:spcBef>
              <a:spcAft>
                <a:spcPts val="0"/>
              </a:spcAft>
              <a:buSzPts val="1500"/>
              <a:buFont typeface="Roboto"/>
              <a:buChar char="●"/>
            </a:pPr>
            <a:r>
              <a:rPr lang="en" sz="1500">
                <a:solidFill>
                  <a:schemeClr val="dk1"/>
                </a:solidFill>
                <a:latin typeface="Roboto"/>
                <a:ea typeface="Roboto"/>
                <a:cs typeface="Roboto"/>
                <a:sym typeface="Roboto"/>
              </a:rPr>
              <a:t>Andrei Fusilli – Product Management</a:t>
            </a:r>
            <a:br>
              <a:rPr lang="en" sz="1500">
                <a:solidFill>
                  <a:schemeClr val="dk1"/>
                </a:solidFill>
                <a:latin typeface="Roboto"/>
                <a:ea typeface="Roboto"/>
                <a:cs typeface="Roboto"/>
                <a:sym typeface="Roboto"/>
              </a:rPr>
            </a:br>
            <a:endParaRPr sz="1500">
              <a:solidFill>
                <a:schemeClr val="dk1"/>
              </a:solidFill>
              <a:latin typeface="Roboto"/>
              <a:ea typeface="Roboto"/>
              <a:cs typeface="Roboto"/>
              <a:sym typeface="Roboto"/>
            </a:endParaRPr>
          </a:p>
          <a:p>
            <a:pPr indent="-323850" lvl="0" marL="457200"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Brandon Brown – C and VHDL Driver Development</a:t>
            </a:r>
            <a:br>
              <a:rPr lang="en" sz="1500">
                <a:solidFill>
                  <a:schemeClr val="dk1"/>
                </a:solidFill>
                <a:latin typeface="Roboto"/>
                <a:ea typeface="Roboto"/>
                <a:cs typeface="Roboto"/>
                <a:sym typeface="Roboto"/>
              </a:rPr>
            </a:br>
            <a:endParaRPr sz="1500" strike="noStrike">
              <a:solidFill>
                <a:schemeClr val="dk1"/>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strike="noStrike">
                <a:solidFill>
                  <a:srgbClr val="000000"/>
                </a:solidFill>
                <a:latin typeface="Roboto"/>
                <a:ea typeface="Roboto"/>
                <a:cs typeface="Roboto"/>
                <a:sym typeface="Roboto"/>
              </a:rPr>
              <a:t>Peter Lodato - C and VHDL </a:t>
            </a:r>
            <a:r>
              <a:rPr lang="en" sz="1500">
                <a:solidFill>
                  <a:srgbClr val="000000"/>
                </a:solidFill>
                <a:latin typeface="Roboto"/>
                <a:ea typeface="Roboto"/>
                <a:cs typeface="Roboto"/>
                <a:sym typeface="Roboto"/>
              </a:rPr>
              <a:t>D</a:t>
            </a:r>
            <a:r>
              <a:rPr lang="en" sz="1500" strike="noStrike">
                <a:solidFill>
                  <a:srgbClr val="000000"/>
                </a:solidFill>
                <a:latin typeface="Roboto"/>
                <a:ea typeface="Roboto"/>
                <a:cs typeface="Roboto"/>
                <a:sym typeface="Roboto"/>
              </a:rPr>
              <a:t>river Development</a:t>
            </a:r>
            <a:br>
              <a:rPr lang="en" sz="1500">
                <a:latin typeface="Roboto"/>
                <a:ea typeface="Roboto"/>
                <a:cs typeface="Roboto"/>
                <a:sym typeface="Roboto"/>
              </a:rPr>
            </a:b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a:solidFill>
                  <a:schemeClr val="dk1"/>
                </a:solidFill>
                <a:latin typeface="Roboto"/>
                <a:ea typeface="Roboto"/>
                <a:cs typeface="Roboto"/>
                <a:sym typeface="Roboto"/>
              </a:rPr>
              <a:t>Bach Nguyen – Requirements Management and PCB Design</a:t>
            </a:r>
            <a:br>
              <a:rPr lang="en" sz="1500" strike="noStrike">
                <a:solidFill>
                  <a:srgbClr val="000000"/>
                </a:solidFill>
                <a:latin typeface="Roboto"/>
                <a:ea typeface="Roboto"/>
                <a:cs typeface="Roboto"/>
                <a:sym typeface="Roboto"/>
              </a:rPr>
            </a:br>
            <a:endParaRPr sz="1500" strike="noStrike">
              <a:solidFill>
                <a:schemeClr val="dk1"/>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lang="en" sz="1500" strike="noStrike">
                <a:solidFill>
                  <a:srgbClr val="000000"/>
                </a:solidFill>
                <a:latin typeface="Roboto"/>
                <a:ea typeface="Roboto"/>
                <a:cs typeface="Roboto"/>
                <a:sym typeface="Roboto"/>
              </a:rPr>
              <a:t>Cody Guay – Python (GUI) Development</a:t>
            </a:r>
            <a:br>
              <a:rPr lang="en" sz="1500" strike="noStrike">
                <a:solidFill>
                  <a:srgbClr val="000000"/>
                </a:solidFill>
                <a:latin typeface="Roboto"/>
                <a:ea typeface="Roboto"/>
                <a:cs typeface="Roboto"/>
                <a:sym typeface="Roboto"/>
              </a:rPr>
            </a:br>
            <a:endParaRPr sz="1500" strike="noStrike">
              <a:solidFill>
                <a:srgbClr val="000000"/>
              </a:solidFill>
              <a:latin typeface="Roboto"/>
              <a:ea typeface="Roboto"/>
              <a:cs typeface="Roboto"/>
              <a:sym typeface="Roboto"/>
            </a:endParaRPr>
          </a:p>
          <a:p>
            <a:pPr indent="-323850" lvl="0" marL="457200" rtl="0">
              <a:spcBef>
                <a:spcPts val="0"/>
              </a:spcBef>
              <a:spcAft>
                <a:spcPts val="0"/>
              </a:spcAft>
              <a:buSzPts val="1500"/>
              <a:buFont typeface="Roboto"/>
              <a:buChar char="●"/>
            </a:pPr>
            <a:r>
              <a:rPr lang="en" sz="1500">
                <a:solidFill>
                  <a:schemeClr val="dk1"/>
                </a:solidFill>
                <a:latin typeface="Roboto"/>
                <a:ea typeface="Roboto"/>
                <a:cs typeface="Roboto"/>
                <a:sym typeface="Roboto"/>
              </a:rPr>
              <a:t>Zachary Weeden – OpenCV, Python Development and Linux Driver Development</a:t>
            </a:r>
            <a:endParaRPr sz="1500">
              <a:latin typeface="Roboto"/>
              <a:ea typeface="Roboto"/>
              <a:cs typeface="Roboto"/>
              <a:sym typeface="Roboto"/>
            </a:endParaRPr>
          </a:p>
        </p:txBody>
      </p:sp>
      <p:sp>
        <p:nvSpPr>
          <p:cNvPr id="109" name="Shape 109"/>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41820" y="279450"/>
            <a:ext cx="6400350" cy="112968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Arial"/>
              <a:buNone/>
            </a:pPr>
            <a:r>
              <a:rPr i="0" lang="en" sz="3300" u="none" cap="none" strike="noStrike">
                <a:solidFill>
                  <a:schemeClr val="dk1"/>
                </a:solidFill>
                <a:latin typeface="Roboto"/>
                <a:ea typeface="Roboto"/>
                <a:cs typeface="Roboto"/>
                <a:sym typeface="Roboto"/>
              </a:rPr>
              <a:t>Overview</a:t>
            </a:r>
            <a:endParaRPr i="0" sz="3300" u="none" cap="none" strike="noStrike">
              <a:solidFill>
                <a:schemeClr val="dk1"/>
              </a:solidFill>
              <a:latin typeface="Roboto"/>
              <a:ea typeface="Roboto"/>
              <a:cs typeface="Roboto"/>
              <a:sym typeface="Roboto"/>
            </a:endParaRPr>
          </a:p>
        </p:txBody>
      </p:sp>
      <p:sp>
        <p:nvSpPr>
          <p:cNvPr id="116" name="Shape 116"/>
          <p:cNvSpPr txBox="1"/>
          <p:nvPr/>
        </p:nvSpPr>
        <p:spPr>
          <a:xfrm>
            <a:off x="341822" y="1559694"/>
            <a:ext cx="75504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117" name="Shape 117"/>
          <p:cNvSpPr txBox="1"/>
          <p:nvPr/>
        </p:nvSpPr>
        <p:spPr>
          <a:xfrm>
            <a:off x="404150" y="1331500"/>
            <a:ext cx="3812100" cy="3457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High Level View</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System Requirements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Hardware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Subsystems </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PWM</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Encoders</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Ultrasonic Sensors</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IMU</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C Development</a:t>
            </a:r>
            <a:endParaRPr>
              <a:latin typeface="Roboto"/>
              <a:ea typeface="Roboto"/>
              <a:cs typeface="Roboto"/>
              <a:sym typeface="Roboto"/>
            </a:endParaRPr>
          </a:p>
          <a:p>
            <a:pPr indent="-317500" lvl="1" marL="914400" rtl="0">
              <a:spcBef>
                <a:spcPts val="0"/>
              </a:spcBef>
              <a:spcAft>
                <a:spcPts val="0"/>
              </a:spcAft>
              <a:buSzPts val="1400"/>
              <a:buFont typeface="Roboto"/>
              <a:buChar char="○"/>
            </a:pPr>
            <a:r>
              <a:rPr lang="en">
                <a:latin typeface="Roboto"/>
                <a:ea typeface="Roboto"/>
                <a:cs typeface="Roboto"/>
                <a:sym typeface="Roboto"/>
              </a:rPr>
              <a:t>Python/GUI</a:t>
            </a:r>
            <a:endParaRPr>
              <a:latin typeface="Roboto"/>
              <a:ea typeface="Roboto"/>
              <a:cs typeface="Roboto"/>
              <a:sym typeface="Roboto"/>
            </a:endParaRPr>
          </a:p>
          <a:p>
            <a:pPr indent="-317500" lvl="1" marL="914400">
              <a:spcBef>
                <a:spcPts val="0"/>
              </a:spcBef>
              <a:spcAft>
                <a:spcPts val="0"/>
              </a:spcAft>
              <a:buSzPts val="1400"/>
              <a:buFont typeface="Roboto"/>
              <a:buChar char="○"/>
            </a:pPr>
            <a:r>
              <a:rPr lang="en">
                <a:latin typeface="Roboto"/>
                <a:ea typeface="Roboto"/>
                <a:cs typeface="Roboto"/>
                <a:sym typeface="Roboto"/>
              </a:rPr>
              <a:t>OpenCV</a:t>
            </a:r>
            <a:endParaRPr>
              <a:latin typeface="Roboto"/>
              <a:ea typeface="Roboto"/>
              <a:cs typeface="Roboto"/>
              <a:sym typeface="Roboto"/>
            </a:endParaRPr>
          </a:p>
        </p:txBody>
      </p:sp>
      <p:sp>
        <p:nvSpPr>
          <p:cNvPr id="118" name="Shape 118"/>
          <p:cNvSpPr txBox="1"/>
          <p:nvPr/>
        </p:nvSpPr>
        <p:spPr>
          <a:xfrm>
            <a:off x="3710250" y="1333575"/>
            <a:ext cx="3812100" cy="3457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Schedule</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Expenses and Future Costs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Risks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Test Plan</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Future Roadmap</a:t>
            </a:r>
            <a:endParaRPr>
              <a:latin typeface="Roboto"/>
              <a:ea typeface="Roboto"/>
              <a:cs typeface="Roboto"/>
              <a:sym typeface="Roboto"/>
            </a:endParaRPr>
          </a:p>
        </p:txBody>
      </p:sp>
      <p:sp>
        <p:nvSpPr>
          <p:cNvPr id="119" name="Shape 119"/>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p:nvPr/>
        </p:nvSpPr>
        <p:spPr>
          <a:xfrm>
            <a:off x="511380" y="457199"/>
            <a:ext cx="3290599" cy="64540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3000" strike="noStrike">
                <a:solidFill>
                  <a:srgbClr val="000000"/>
                </a:solidFill>
                <a:latin typeface="Roboto"/>
                <a:ea typeface="Roboto"/>
                <a:cs typeface="Roboto"/>
                <a:sym typeface="Roboto"/>
              </a:rPr>
              <a:t>High Level View</a:t>
            </a:r>
            <a:endParaRPr sz="3000" strike="noStrike">
              <a:solidFill>
                <a:schemeClr val="dk1"/>
              </a:solidFill>
              <a:latin typeface="Roboto"/>
              <a:ea typeface="Roboto"/>
              <a:cs typeface="Roboto"/>
              <a:sym typeface="Roboto"/>
            </a:endParaRPr>
          </a:p>
        </p:txBody>
      </p:sp>
      <p:pic>
        <p:nvPicPr>
          <p:cNvPr id="125" name="Shape 125"/>
          <p:cNvPicPr preferRelativeResize="0"/>
          <p:nvPr/>
        </p:nvPicPr>
        <p:blipFill>
          <a:blip r:embed="rId3">
            <a:alphaModFix/>
          </a:blip>
          <a:stretch>
            <a:fillRect/>
          </a:stretch>
        </p:blipFill>
        <p:spPr>
          <a:xfrm>
            <a:off x="511375" y="1102608"/>
            <a:ext cx="5110136" cy="3736092"/>
          </a:xfrm>
          <a:prstGeom prst="rect">
            <a:avLst/>
          </a:prstGeom>
          <a:noFill/>
          <a:ln>
            <a:noFill/>
          </a:ln>
        </p:spPr>
      </p:pic>
      <p:sp>
        <p:nvSpPr>
          <p:cNvPr id="126" name="Shape 126"/>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p:nvPr/>
        </p:nvSpPr>
        <p:spPr>
          <a:xfrm>
            <a:off x="511380" y="457199"/>
            <a:ext cx="3290599" cy="64540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3000" strike="noStrike">
                <a:solidFill>
                  <a:srgbClr val="000000"/>
                </a:solidFill>
                <a:latin typeface="Roboto"/>
                <a:ea typeface="Roboto"/>
                <a:cs typeface="Roboto"/>
                <a:sym typeface="Roboto"/>
              </a:rPr>
              <a:t>High Level View</a:t>
            </a:r>
            <a:endParaRPr sz="3000" strike="noStrike">
              <a:solidFill>
                <a:schemeClr val="dk1"/>
              </a:solidFill>
              <a:latin typeface="Roboto"/>
              <a:ea typeface="Roboto"/>
              <a:cs typeface="Roboto"/>
              <a:sym typeface="Roboto"/>
            </a:endParaRPr>
          </a:p>
        </p:txBody>
      </p:sp>
      <p:sp>
        <p:nvSpPr>
          <p:cNvPr id="132" name="Shape 132"/>
          <p:cNvSpPr txBox="1"/>
          <p:nvPr/>
        </p:nvSpPr>
        <p:spPr>
          <a:xfrm>
            <a:off x="3801966" y="825488"/>
            <a:ext cx="4837200" cy="3731100"/>
          </a:xfrm>
          <a:prstGeom prst="rect">
            <a:avLst/>
          </a:prstGeom>
          <a:noFill/>
          <a:ln>
            <a:noFill/>
          </a:ln>
        </p:spPr>
        <p:txBody>
          <a:bodyPr anchorCtr="0" anchor="t" bIns="34275" lIns="68575" spcFirstLastPara="1" rIns="68575" wrap="square" tIns="34275">
            <a:noAutofit/>
          </a:bodyPr>
          <a:lstStyle/>
          <a:p>
            <a:pPr indent="-317500" lvl="0" marL="457200" marR="0" rtl="0" algn="l">
              <a:spcBef>
                <a:spcPts val="0"/>
              </a:spcBef>
              <a:spcAft>
                <a:spcPts val="0"/>
              </a:spcAft>
              <a:buSzPts val="1400"/>
              <a:buFont typeface="Roboto"/>
              <a:buChar char="●"/>
            </a:pPr>
            <a:r>
              <a:rPr lang="en">
                <a:latin typeface="Roboto"/>
                <a:ea typeface="Roboto"/>
                <a:cs typeface="Roboto"/>
                <a:sym typeface="Roboto"/>
              </a:rPr>
              <a:t>Zynq platform with custom PCB</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Major Subsystems</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Motors</a:t>
            </a:r>
            <a:endParaRPr>
              <a:latin typeface="Roboto"/>
              <a:ea typeface="Roboto"/>
              <a:cs typeface="Roboto"/>
              <a:sym typeface="Roboto"/>
            </a:endParaRPr>
          </a:p>
          <a:p>
            <a:pPr indent="-317500" lvl="2" marL="1371600" marR="0" rtl="0" algn="l">
              <a:spcBef>
                <a:spcPts val="0"/>
              </a:spcBef>
              <a:spcAft>
                <a:spcPts val="0"/>
              </a:spcAft>
              <a:buSzPts val="1400"/>
              <a:buFont typeface="Roboto"/>
              <a:buChar char="■"/>
            </a:pPr>
            <a:r>
              <a:rPr lang="en">
                <a:latin typeface="Roboto"/>
                <a:ea typeface="Roboto"/>
                <a:cs typeface="Roboto"/>
                <a:sym typeface="Roboto"/>
              </a:rPr>
              <a:t>PWM</a:t>
            </a:r>
            <a:endParaRPr>
              <a:latin typeface="Roboto"/>
              <a:ea typeface="Roboto"/>
              <a:cs typeface="Roboto"/>
              <a:sym typeface="Roboto"/>
            </a:endParaRPr>
          </a:p>
          <a:p>
            <a:pPr indent="-317500" lvl="2" marL="1371600" marR="0" rtl="0" algn="l">
              <a:spcBef>
                <a:spcPts val="0"/>
              </a:spcBef>
              <a:spcAft>
                <a:spcPts val="0"/>
              </a:spcAft>
              <a:buSzPts val="1400"/>
              <a:buFont typeface="Roboto"/>
              <a:buChar char="■"/>
            </a:pPr>
            <a:r>
              <a:rPr lang="en">
                <a:latin typeface="Roboto"/>
                <a:ea typeface="Roboto"/>
                <a:cs typeface="Roboto"/>
                <a:sym typeface="Roboto"/>
              </a:rPr>
              <a:t>Encoders</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Sonic Sensors</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Gyro\Accelerometer</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LEDs</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OpenCV Cameras</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Systems are composed of several parts:</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Physical Hardware</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VHDL</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C Drivers</a:t>
            </a:r>
            <a:endParaRPr>
              <a:latin typeface="Roboto"/>
              <a:ea typeface="Roboto"/>
              <a:cs typeface="Roboto"/>
              <a:sym typeface="Roboto"/>
            </a:endParaRPr>
          </a:p>
          <a:p>
            <a:pPr indent="-317500" lvl="0" marL="457200" marR="0" rtl="0" algn="l">
              <a:spcBef>
                <a:spcPts val="0"/>
              </a:spcBef>
              <a:spcAft>
                <a:spcPts val="0"/>
              </a:spcAft>
              <a:buSzPts val="1400"/>
              <a:buFont typeface="Roboto"/>
              <a:buChar char="●"/>
            </a:pPr>
            <a:r>
              <a:rPr lang="en">
                <a:latin typeface="Roboto"/>
                <a:ea typeface="Roboto"/>
                <a:cs typeface="Roboto"/>
                <a:sym typeface="Roboto"/>
              </a:rPr>
              <a:t>Python Control Software ties it all together</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AI Backend</a:t>
            </a:r>
            <a:endParaRPr>
              <a:latin typeface="Roboto"/>
              <a:ea typeface="Roboto"/>
              <a:cs typeface="Roboto"/>
              <a:sym typeface="Roboto"/>
            </a:endParaRPr>
          </a:p>
          <a:p>
            <a:pPr indent="-317500" lvl="1" marL="914400" marR="0" rtl="0" algn="l">
              <a:spcBef>
                <a:spcPts val="0"/>
              </a:spcBef>
              <a:spcAft>
                <a:spcPts val="0"/>
              </a:spcAft>
              <a:buSzPts val="1400"/>
              <a:buFont typeface="Roboto"/>
              <a:buChar char="○"/>
            </a:pPr>
            <a:r>
              <a:rPr lang="en">
                <a:latin typeface="Roboto"/>
                <a:ea typeface="Roboto"/>
                <a:cs typeface="Roboto"/>
                <a:sym typeface="Roboto"/>
              </a:rPr>
              <a:t>Qt Frontend</a:t>
            </a:r>
            <a:endParaRPr>
              <a:latin typeface="Roboto"/>
              <a:ea typeface="Roboto"/>
              <a:cs typeface="Roboto"/>
              <a:sym typeface="Roboto"/>
            </a:endParaRPr>
          </a:p>
        </p:txBody>
      </p:sp>
      <p:pic>
        <p:nvPicPr>
          <p:cNvPr id="133" name="Shape 133"/>
          <p:cNvPicPr preferRelativeResize="0"/>
          <p:nvPr/>
        </p:nvPicPr>
        <p:blipFill>
          <a:blip r:embed="rId3">
            <a:alphaModFix/>
          </a:blip>
          <a:stretch>
            <a:fillRect/>
          </a:stretch>
        </p:blipFill>
        <p:spPr>
          <a:xfrm>
            <a:off x="511375" y="1165508"/>
            <a:ext cx="2686050" cy="2686050"/>
          </a:xfrm>
          <a:prstGeom prst="rect">
            <a:avLst/>
          </a:prstGeom>
          <a:noFill/>
          <a:ln>
            <a:noFill/>
          </a:ln>
        </p:spPr>
      </p:pic>
      <p:sp>
        <p:nvSpPr>
          <p:cNvPr id="134" name="Shape 134"/>
          <p:cNvSpPr txBox="1"/>
          <p:nvPr/>
        </p:nvSpPr>
        <p:spPr>
          <a:xfrm>
            <a:off x="8052325" y="0"/>
            <a:ext cx="1091400" cy="39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New Folder</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